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41"/>
  </p:notesMasterIdLst>
  <p:sldIdLst>
    <p:sldId id="257" r:id="rId2"/>
    <p:sldId id="356" r:id="rId3"/>
    <p:sldId id="391" r:id="rId4"/>
    <p:sldId id="392" r:id="rId5"/>
    <p:sldId id="393" r:id="rId6"/>
    <p:sldId id="426" r:id="rId7"/>
    <p:sldId id="395" r:id="rId8"/>
    <p:sldId id="396" r:id="rId9"/>
    <p:sldId id="406" r:id="rId10"/>
    <p:sldId id="397" r:id="rId11"/>
    <p:sldId id="401" r:id="rId12"/>
    <p:sldId id="399" r:id="rId13"/>
    <p:sldId id="400" r:id="rId14"/>
    <p:sldId id="402" r:id="rId15"/>
    <p:sldId id="403" r:id="rId16"/>
    <p:sldId id="404" r:id="rId17"/>
    <p:sldId id="405" r:id="rId18"/>
    <p:sldId id="407" r:id="rId19"/>
    <p:sldId id="408" r:id="rId20"/>
    <p:sldId id="409" r:id="rId21"/>
    <p:sldId id="410" r:id="rId22"/>
    <p:sldId id="411" r:id="rId23"/>
    <p:sldId id="427" r:id="rId24"/>
    <p:sldId id="412" r:id="rId25"/>
    <p:sldId id="413" r:id="rId26"/>
    <p:sldId id="414" r:id="rId27"/>
    <p:sldId id="415" r:id="rId28"/>
    <p:sldId id="428" r:id="rId29"/>
    <p:sldId id="429" r:id="rId30"/>
    <p:sldId id="416" r:id="rId31"/>
    <p:sldId id="417" r:id="rId32"/>
    <p:sldId id="419" r:id="rId33"/>
    <p:sldId id="425" r:id="rId34"/>
    <p:sldId id="420" r:id="rId35"/>
    <p:sldId id="421" r:id="rId36"/>
    <p:sldId id="422" r:id="rId37"/>
    <p:sldId id="423" r:id="rId38"/>
    <p:sldId id="424" r:id="rId39"/>
    <p:sldId id="385" r:id="rId40"/>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924" y="-5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A4A5F662-1079-4C8C-ABF8-DDBD32C68281}" type="datetimeFigureOut">
              <a:rPr lang="en-US"/>
              <a:pPr>
                <a:defRPr/>
              </a:pPr>
              <a:t>10/30/2019</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48B0FA7A-1C36-4B73-945E-CE9C1D45A2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B1D31E8D-910A-4AAC-9D9C-2F8CD99BFEC6}" type="datetime1">
              <a:rPr lang="en-US"/>
              <a:pPr>
                <a:defRPr/>
              </a:pPr>
              <a:t>10/30/2019</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r>
              <a:rPr lang="en-US"/>
              <a:t>1</a:t>
            </a: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B204E890-E23A-494E-8689-FE469F9C06F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6DD6ED-B64D-4773-B219-5170FE5D7054}" type="datetime1">
              <a:rPr lang="en-US"/>
              <a:pPr>
                <a:defRPr/>
              </a:pPr>
              <a:t>10/30/2019</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1</a:t>
            </a:r>
          </a:p>
        </p:txBody>
      </p:sp>
      <p:sp>
        <p:nvSpPr>
          <p:cNvPr id="6" name="Slide Number Placeholder 22"/>
          <p:cNvSpPr>
            <a:spLocks noGrp="1"/>
          </p:cNvSpPr>
          <p:nvPr>
            <p:ph type="sldNum" sz="quarter" idx="12"/>
          </p:nvPr>
        </p:nvSpPr>
        <p:spPr/>
        <p:txBody>
          <a:bodyPr/>
          <a:lstStyle>
            <a:lvl1pPr>
              <a:defRPr/>
            </a:lvl1pPr>
          </a:lstStyle>
          <a:p>
            <a:pPr>
              <a:defRPr/>
            </a:pPr>
            <a:fld id="{117F5C22-3D12-44D5-86A9-0BA11C407E77}" type="slidenum">
              <a:rPr lang="en-US"/>
              <a:pPr>
                <a:defRPr/>
              </a:pPr>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A892F1D-628C-49C3-B7D2-93D7BA5AFA3A}" type="datetime1">
              <a:rPr lang="en-US"/>
              <a:pPr>
                <a:defRPr/>
              </a:pPr>
              <a:t>10/30/2019</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1</a:t>
            </a:r>
          </a:p>
        </p:txBody>
      </p:sp>
      <p:sp>
        <p:nvSpPr>
          <p:cNvPr id="6" name="Slide Number Placeholder 22"/>
          <p:cNvSpPr>
            <a:spLocks noGrp="1"/>
          </p:cNvSpPr>
          <p:nvPr>
            <p:ph type="sldNum" sz="quarter" idx="12"/>
          </p:nvPr>
        </p:nvSpPr>
        <p:spPr/>
        <p:txBody>
          <a:bodyPr/>
          <a:lstStyle>
            <a:lvl1pPr>
              <a:defRPr/>
            </a:lvl1pPr>
          </a:lstStyle>
          <a:p>
            <a:pPr>
              <a:defRPr/>
            </a:pPr>
            <a:fld id="{A4E0CA66-7AFA-4316-92B2-51CCA85D24D2}" type="slidenum">
              <a:rPr lang="en-US"/>
              <a:pPr>
                <a:defRPr/>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B6DCADF1-49A2-4353-BF00-4778578F6991}" type="datetime1">
              <a:rPr lang="en-US"/>
              <a:pPr>
                <a:defRPr/>
              </a:pPr>
              <a:t>10/30/2019</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DB663E6B-2C55-4321-AF05-1EF8193D2856}"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r>
              <a:rPr lang="en-US"/>
              <a:t>1</a:t>
            </a: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6B0F03D0-E0DE-48D4-93E4-842720E7BBEF}" type="datetime1">
              <a:rPr lang="en-US"/>
              <a:pPr>
                <a:defRPr/>
              </a:pPr>
              <a:t>10/30/2019</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r>
              <a:rPr lang="en-US"/>
              <a:t>1</a:t>
            </a: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9875167A-0E3A-4CEC-AFEC-E94AA8713B6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77382F3-BE19-41C0-BC18-471DFEC27D08}" type="datetime1">
              <a:rPr lang="en-US"/>
              <a:pPr>
                <a:defRPr/>
              </a:pPr>
              <a:t>10/30/2019</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1</a:t>
            </a:r>
          </a:p>
        </p:txBody>
      </p:sp>
      <p:sp>
        <p:nvSpPr>
          <p:cNvPr id="7" name="Slide Number Placeholder 22"/>
          <p:cNvSpPr>
            <a:spLocks noGrp="1"/>
          </p:cNvSpPr>
          <p:nvPr>
            <p:ph type="sldNum" sz="quarter" idx="12"/>
          </p:nvPr>
        </p:nvSpPr>
        <p:spPr/>
        <p:txBody>
          <a:bodyPr/>
          <a:lstStyle>
            <a:lvl1pPr>
              <a:defRPr/>
            </a:lvl1pPr>
          </a:lstStyle>
          <a:p>
            <a:pPr>
              <a:defRPr/>
            </a:pPr>
            <a:fld id="{D5B39779-D0E6-465D-80C3-373F851B716C}" type="slidenum">
              <a:rPr lang="en-US"/>
              <a:pPr>
                <a:defRPr/>
              </a:pPr>
              <a:t>‹#›</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ADE83572-8656-4404-95C7-F383A5344830}" type="datetime1">
              <a:rPr lang="en-US"/>
              <a:pPr>
                <a:defRPr/>
              </a:pPr>
              <a:t>10/30/2019</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a:t>1</a:t>
            </a:r>
          </a:p>
        </p:txBody>
      </p:sp>
      <p:sp>
        <p:nvSpPr>
          <p:cNvPr id="9" name="Slide Number Placeholder 22"/>
          <p:cNvSpPr>
            <a:spLocks noGrp="1"/>
          </p:cNvSpPr>
          <p:nvPr>
            <p:ph type="sldNum" sz="quarter" idx="12"/>
          </p:nvPr>
        </p:nvSpPr>
        <p:spPr/>
        <p:txBody>
          <a:bodyPr/>
          <a:lstStyle>
            <a:lvl1pPr>
              <a:defRPr/>
            </a:lvl1pPr>
          </a:lstStyle>
          <a:p>
            <a:pPr>
              <a:defRPr/>
            </a:pPr>
            <a:fld id="{517B706E-E217-4FE0-B3DD-77799D5DCA21}" type="slidenum">
              <a:rPr lang="en-US"/>
              <a:pPr>
                <a:defRPr/>
              </a:pPr>
              <a:t>‹#›</a:t>
            </a:fld>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C6304B70-1D70-45E7-8485-1AB9799D43FA}" type="datetime1">
              <a:rPr lang="en-US"/>
              <a:pPr>
                <a:defRPr/>
              </a:pPr>
              <a:t>10/30/2019</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E81F2373-FC4F-4538-AA79-986BF2DAF59F}"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r>
              <a:rPr lang="en-US"/>
              <a:t>1</a:t>
            </a: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31D36F5-B021-45B3-9423-2630800BAB72}" type="datetime1">
              <a:rPr lang="en-US"/>
              <a:pPr>
                <a:defRPr/>
              </a:pPr>
              <a:t>10/30/2019</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1</a:t>
            </a:r>
          </a:p>
        </p:txBody>
      </p:sp>
      <p:sp>
        <p:nvSpPr>
          <p:cNvPr id="4" name="Slide Number Placeholder 22"/>
          <p:cNvSpPr>
            <a:spLocks noGrp="1"/>
          </p:cNvSpPr>
          <p:nvPr>
            <p:ph type="sldNum" sz="quarter" idx="12"/>
          </p:nvPr>
        </p:nvSpPr>
        <p:spPr/>
        <p:txBody>
          <a:bodyPr/>
          <a:lstStyle>
            <a:lvl1pPr>
              <a:defRPr/>
            </a:lvl1pPr>
          </a:lstStyle>
          <a:p>
            <a:pPr>
              <a:defRPr/>
            </a:pPr>
            <a:fld id="{9A815C37-6171-45C1-9F37-DA2FFACDABAF}" type="slidenum">
              <a:rPr lang="en-US"/>
              <a:pPr>
                <a:defRPr/>
              </a:pPr>
              <a:t>‹#›</a:t>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98E6DB60-4F1A-4C8A-8418-FCDF2C9636D6}" type="datetime1">
              <a:rPr lang="en-US"/>
              <a:pPr>
                <a:defRPr/>
              </a:pPr>
              <a:t>10/30/2019</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63FB3513-D879-465D-91CF-21434C9FBFEB}"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r>
              <a:rPr lang="en-US"/>
              <a:t>1</a:t>
            </a:r>
          </a:p>
        </p:txBody>
      </p:sp>
    </p:spTree>
  </p:cSld>
  <p:clrMapOvr>
    <a:overrideClrMapping bg1="lt1" tx1="dk1" bg2="lt2" tx2="dk2" accent1="accent1" accent2="accent2" accent3="accent3" accent4="accent4" accent5="accent5" accent6="accent6" hlink="hlink" folHlink="folHlink"/>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3AE9269F-CD1B-4DD1-892B-B60AE1DDD09C}" type="datetime1">
              <a:rPr lang="en-US"/>
              <a:pPr>
                <a:defRPr/>
              </a:pPr>
              <a:t>10/30/2019</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A8A43B11-9202-4BE8-B32B-29E7CD92E1C7}"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r>
              <a:rPr lang="en-US"/>
              <a:t>1</a:t>
            </a:r>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smtClean="0">
                <a:solidFill>
                  <a:schemeClr val="tx2"/>
                </a:solidFill>
              </a:defRPr>
            </a:lvl1pPr>
          </a:lstStyle>
          <a:p>
            <a:pPr>
              <a:defRPr/>
            </a:pPr>
            <a:fld id="{A660A951-FE3A-4CBC-982C-A1D7710D89DC}" type="datetime1">
              <a:rPr lang="en-US"/>
              <a:pPr>
                <a:defRPr/>
              </a:pPr>
              <a:t>10/30/2019</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smtClean="0">
                <a:solidFill>
                  <a:schemeClr val="tx2"/>
                </a:solidFill>
              </a:defRPr>
            </a:lvl1pPr>
          </a:lstStyle>
          <a:p>
            <a:pPr>
              <a:defRPr/>
            </a:pPr>
            <a:r>
              <a:rPr lang="en-US"/>
              <a:t>1</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72BE71F6-1281-41CD-95F4-3AD1005838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46" r:id="rId4"/>
    <p:sldLayoutId id="2147483747" r:id="rId5"/>
    <p:sldLayoutId id="2147483754" r:id="rId6"/>
    <p:sldLayoutId id="2147483748" r:id="rId7"/>
    <p:sldLayoutId id="2147483755" r:id="rId8"/>
    <p:sldLayoutId id="2147483756" r:id="rId9"/>
    <p:sldLayoutId id="2147483749" r:id="rId10"/>
    <p:sldLayoutId id="2147483750" r:id="rId11"/>
  </p:sldLayoutIdLst>
  <p:hf hdr="0" dt="0"/>
  <p:txStyles>
    <p:titleStyle>
      <a:lvl1pPr algn="l" rtl="1" fontAlgn="base">
        <a:spcBef>
          <a:spcPct val="0"/>
        </a:spcBef>
        <a:spcAft>
          <a:spcPct val="0"/>
        </a:spcAft>
        <a:defRPr sz="3000" kern="1200" cap="small">
          <a:solidFill>
            <a:schemeClr val="tx2"/>
          </a:solidFill>
          <a:latin typeface="+mj-lt"/>
          <a:ea typeface="+mj-ea"/>
          <a:cs typeface="+mj-cs"/>
        </a:defRPr>
      </a:lvl1pPr>
      <a:lvl2pPr algn="l" rtl="1" fontAlgn="base">
        <a:spcBef>
          <a:spcPct val="0"/>
        </a:spcBef>
        <a:spcAft>
          <a:spcPct val="0"/>
        </a:spcAft>
        <a:defRPr sz="3000">
          <a:solidFill>
            <a:schemeClr val="tx2"/>
          </a:solidFill>
          <a:latin typeface="Century Schoolbook" pitchFamily="18" charset="0"/>
        </a:defRPr>
      </a:lvl2pPr>
      <a:lvl3pPr algn="l" rtl="1" fontAlgn="base">
        <a:spcBef>
          <a:spcPct val="0"/>
        </a:spcBef>
        <a:spcAft>
          <a:spcPct val="0"/>
        </a:spcAft>
        <a:defRPr sz="3000">
          <a:solidFill>
            <a:schemeClr val="tx2"/>
          </a:solidFill>
          <a:latin typeface="Century Schoolbook" pitchFamily="18" charset="0"/>
        </a:defRPr>
      </a:lvl3pPr>
      <a:lvl4pPr algn="l" rtl="1" fontAlgn="base">
        <a:spcBef>
          <a:spcPct val="0"/>
        </a:spcBef>
        <a:spcAft>
          <a:spcPct val="0"/>
        </a:spcAft>
        <a:defRPr sz="3000">
          <a:solidFill>
            <a:schemeClr val="tx2"/>
          </a:solidFill>
          <a:latin typeface="Century Schoolbook" pitchFamily="18" charset="0"/>
        </a:defRPr>
      </a:lvl4pPr>
      <a:lvl5pPr algn="l" rtl="1" fontAlgn="base">
        <a:spcBef>
          <a:spcPct val="0"/>
        </a:spcBef>
        <a:spcAft>
          <a:spcPct val="0"/>
        </a:spcAft>
        <a:defRPr sz="3000">
          <a:solidFill>
            <a:schemeClr val="tx2"/>
          </a:solidFill>
          <a:latin typeface="Century Schoolbook" pitchFamily="18" charset="0"/>
        </a:defRPr>
      </a:lvl5pPr>
      <a:lvl6pPr marL="457200" algn="l" rtl="1" fontAlgn="base">
        <a:spcBef>
          <a:spcPct val="0"/>
        </a:spcBef>
        <a:spcAft>
          <a:spcPct val="0"/>
        </a:spcAft>
        <a:defRPr sz="3000">
          <a:solidFill>
            <a:schemeClr val="tx2"/>
          </a:solidFill>
          <a:latin typeface="Century Schoolbook" pitchFamily="18" charset="0"/>
        </a:defRPr>
      </a:lvl6pPr>
      <a:lvl7pPr marL="914400" algn="l" rtl="1" fontAlgn="base">
        <a:spcBef>
          <a:spcPct val="0"/>
        </a:spcBef>
        <a:spcAft>
          <a:spcPct val="0"/>
        </a:spcAft>
        <a:defRPr sz="3000">
          <a:solidFill>
            <a:schemeClr val="tx2"/>
          </a:solidFill>
          <a:latin typeface="Century Schoolbook" pitchFamily="18" charset="0"/>
        </a:defRPr>
      </a:lvl7pPr>
      <a:lvl8pPr marL="1371600" algn="l" rtl="1" fontAlgn="base">
        <a:spcBef>
          <a:spcPct val="0"/>
        </a:spcBef>
        <a:spcAft>
          <a:spcPct val="0"/>
        </a:spcAft>
        <a:defRPr sz="3000">
          <a:solidFill>
            <a:schemeClr val="tx2"/>
          </a:solidFill>
          <a:latin typeface="Century Schoolbook" pitchFamily="18" charset="0"/>
        </a:defRPr>
      </a:lvl8pPr>
      <a:lvl9pPr marL="1828800" algn="l" rtl="1" fontAlgn="base">
        <a:spcBef>
          <a:spcPct val="0"/>
        </a:spcBef>
        <a:spcAft>
          <a:spcPct val="0"/>
        </a:spcAft>
        <a:defRPr sz="3000">
          <a:solidFill>
            <a:schemeClr val="tx2"/>
          </a:solidFill>
          <a:latin typeface="Century Schoolbook" pitchFamily="18" charset="0"/>
        </a:defRPr>
      </a:lvl9pPr>
    </p:titleStyle>
    <p:bodyStyle>
      <a:lvl1pPr marL="273050" indent="-273050" algn="r" rtl="1"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r" rtl="1"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r" rtl="1"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r" rtl="1"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r" rtl="1"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Rtuameh\Desktop\&#1605;&#1581;&#1605;&#1608;&#1583;%20&#1583;&#1585;&#1608;&#1610;&#1588;.mp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عنوان 1"/>
          <p:cNvSpPr>
            <a:spLocks noGrp="1"/>
          </p:cNvSpPr>
          <p:nvPr>
            <p:ph type="ctrTitle"/>
          </p:nvPr>
        </p:nvSpPr>
        <p:spPr>
          <a:xfrm>
            <a:off x="457200" y="2130425"/>
            <a:ext cx="8001000" cy="1470025"/>
          </a:xfrm>
        </p:spPr>
        <p:txBody>
          <a:bodyPr/>
          <a:lstStyle/>
          <a:p>
            <a:pPr fontAlgn="auto">
              <a:spcAft>
                <a:spcPts val="0"/>
              </a:spcAft>
              <a:defRPr/>
            </a:pPr>
            <a:endParaRPr lang="ar-JO" smtClean="0"/>
          </a:p>
        </p:txBody>
      </p:sp>
      <p:sp>
        <p:nvSpPr>
          <p:cNvPr id="8195" name="عنوان فرعي 2"/>
          <p:cNvSpPr>
            <a:spLocks noGrp="1"/>
          </p:cNvSpPr>
          <p:nvPr>
            <p:ph type="subTitle" idx="1"/>
          </p:nvPr>
        </p:nvSpPr>
        <p:spPr>
          <a:xfrm>
            <a:off x="2286000" y="5003800"/>
            <a:ext cx="6172200" cy="1371600"/>
          </a:xfrm>
        </p:spPr>
        <p:txBody>
          <a:bodyPr/>
          <a:lstStyle/>
          <a:p>
            <a:pPr>
              <a:buFont typeface="Wingdings 2" pitchFamily="18" charset="2"/>
              <a:buNone/>
            </a:pPr>
            <a:endParaRPr lang="ar-JO" dirty="0" smtClean="0"/>
          </a:p>
        </p:txBody>
      </p:sp>
      <p:sp>
        <p:nvSpPr>
          <p:cNvPr id="8196" name="عنصر نائب للتذييل 8"/>
          <p:cNvSpPr>
            <a:spLocks noGrp="1"/>
          </p:cNvSpPr>
          <p:nvPr>
            <p:ph type="ftr" sz="quarter" idx="11"/>
          </p:nvPr>
        </p:nvSpPr>
        <p:spPr>
          <a:noFill/>
          <a:ln>
            <a:miter lim="800000"/>
            <a:headEnd/>
            <a:tailEnd/>
          </a:ln>
        </p:spPr>
        <p:txBody>
          <a:bodyPr wrap="square" lIns="91440" tIns="45720" rIns="91440" bIns="45720" numCol="1" anchor="t" compatLnSpc="1">
            <a:prstTxWarp prst="textNoShape">
              <a:avLst/>
            </a:prstTxWarp>
          </a:bodyPr>
          <a:lstStyle/>
          <a:p>
            <a:r>
              <a:rPr lang="en-US"/>
              <a:t>1</a:t>
            </a:r>
          </a:p>
        </p:txBody>
      </p:sp>
      <p:sp>
        <p:nvSpPr>
          <p:cNvPr id="8197" name="عنصر نائب لرقم الشريحة 10"/>
          <p:cNvSpPr>
            <a:spLocks noGrp="1"/>
          </p:cNvSpPr>
          <p:nvPr>
            <p:ph type="sldNum" sz="quarter" idx="12"/>
          </p:nvPr>
        </p:nvSpPr>
        <p:spPr>
          <a:noFill/>
          <a:ln>
            <a:miter lim="800000"/>
            <a:headEnd/>
            <a:tailEnd/>
          </a:ln>
        </p:spPr>
        <p:txBody>
          <a:bodyPr wrap="square" lIns="91440" tIns="45720" rIns="91440" bIns="45720" numCol="1" anchorCtr="0" compatLnSpc="1">
            <a:prstTxWarp prst="textNoShape">
              <a:avLst/>
            </a:prstTxWarp>
          </a:bodyPr>
          <a:lstStyle/>
          <a:p>
            <a:fld id="{E1A0D38A-58F1-4D92-8FE9-A463533FFEE8}" type="slidenum">
              <a:rPr lang="en-US"/>
              <a:pPr/>
              <a:t>1</a:t>
            </a:fld>
            <a:endParaRPr lang="en-US"/>
          </a:p>
        </p:txBody>
      </p:sp>
      <p:sp>
        <p:nvSpPr>
          <p:cNvPr id="8199" name="Rectangle 5"/>
          <p:cNvSpPr>
            <a:spLocks noChangeArrowheads="1"/>
          </p:cNvSpPr>
          <p:nvPr/>
        </p:nvSpPr>
        <p:spPr bwMode="auto">
          <a:xfrm>
            <a:off x="0" y="0"/>
            <a:ext cx="2667000" cy="7232749"/>
          </a:xfrm>
          <a:prstGeom prst="rect">
            <a:avLst/>
          </a:prstGeom>
          <a:noFill/>
          <a:ln w="9525">
            <a:noFill/>
            <a:miter lim="800000"/>
            <a:headEnd/>
            <a:tailEnd/>
          </a:ln>
        </p:spPr>
        <p:txBody>
          <a:bodyPr anchor="ctr">
            <a:spAutoFit/>
          </a:bodyPr>
          <a:lstStyle/>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pPr algn="l"/>
            <a:endParaRPr lang="ar-SA" sz="1600" b="1" dirty="0">
              <a:latin typeface="Calibri" pitchFamily="34" charset="0"/>
            </a:endParaRPr>
          </a:p>
          <a:p>
            <a:r>
              <a:rPr lang="ar-SA" sz="3600" b="1" dirty="0" smtClean="0">
                <a:latin typeface="Calibri" pitchFamily="34" charset="0"/>
              </a:rPr>
              <a:t>إعداد</a:t>
            </a:r>
            <a:r>
              <a:rPr lang="ar-JO" sz="3600" b="1" dirty="0">
                <a:latin typeface="Calibri" pitchFamily="34" charset="0"/>
              </a:rPr>
              <a:t>:</a:t>
            </a:r>
            <a:r>
              <a:rPr lang="ar-SA" sz="3600" b="1" dirty="0">
                <a:latin typeface="Calibri" pitchFamily="34" charset="0"/>
              </a:rPr>
              <a:t> </a:t>
            </a:r>
          </a:p>
          <a:p>
            <a:r>
              <a:rPr lang="ar-JO" sz="2000" b="1" dirty="0">
                <a:latin typeface="Calibri" pitchFamily="34" charset="0"/>
              </a:rPr>
              <a:t>     </a:t>
            </a:r>
            <a:r>
              <a:rPr lang="ar-JO" sz="3200" b="1" dirty="0" smtClean="0">
                <a:latin typeface="Calibri" pitchFamily="34" charset="0"/>
              </a:rPr>
              <a:t>التوجيه الوطني</a:t>
            </a:r>
          </a:p>
          <a:p>
            <a:r>
              <a:rPr lang="ar-JO" sz="2000" b="1" dirty="0" smtClean="0">
                <a:latin typeface="Georgia" pitchFamily="18" charset="0"/>
                <a:cs typeface="Times New Roman" pitchFamily="18" charset="0"/>
              </a:rPr>
              <a:t>               2019</a:t>
            </a:r>
            <a:endParaRPr lang="ar-JO" sz="2000" b="1" dirty="0" smtClean="0">
              <a:latin typeface="Calibri" pitchFamily="34" charset="0"/>
            </a:endParaRPr>
          </a:p>
          <a:p>
            <a:endParaRPr lang="ar-JO" sz="2000" b="1" dirty="0" smtClean="0">
              <a:latin typeface="Calibri" pitchFamily="34" charset="0"/>
            </a:endParaRPr>
          </a:p>
          <a:p>
            <a:endParaRPr lang="en-US" sz="2000" dirty="0"/>
          </a:p>
        </p:txBody>
      </p:sp>
      <p:sp>
        <p:nvSpPr>
          <p:cNvPr id="8200" name="مستطيل 7"/>
          <p:cNvSpPr>
            <a:spLocks noChangeArrowheads="1"/>
          </p:cNvSpPr>
          <p:nvPr/>
        </p:nvSpPr>
        <p:spPr bwMode="auto">
          <a:xfrm>
            <a:off x="457200" y="228600"/>
            <a:ext cx="8229600" cy="2431435"/>
          </a:xfrm>
          <a:prstGeom prst="rect">
            <a:avLst/>
          </a:prstGeom>
          <a:noFill/>
          <a:ln w="9525">
            <a:noFill/>
            <a:miter lim="800000"/>
            <a:headEnd/>
            <a:tailEnd/>
          </a:ln>
        </p:spPr>
        <p:txBody>
          <a:bodyPr wrap="square">
            <a:spAutoFit/>
          </a:bodyPr>
          <a:lstStyle/>
          <a:p>
            <a:pPr algn="ctr"/>
            <a:r>
              <a:rPr lang="ar-JO" sz="4000" b="1" dirty="0" smtClean="0">
                <a:latin typeface="Georgia" pitchFamily="18" charset="0"/>
                <a:cs typeface="Times New Roman" pitchFamily="18" charset="0"/>
              </a:rPr>
              <a:t>ياسر عرفات (ابو عمار)</a:t>
            </a:r>
          </a:p>
          <a:p>
            <a:pPr algn="ctr"/>
            <a:r>
              <a:rPr lang="ar-JO" sz="4800" b="1" dirty="0" smtClean="0">
                <a:solidFill>
                  <a:srgbClr val="FF0000"/>
                </a:solidFill>
                <a:latin typeface="Georgia" pitchFamily="18" charset="0"/>
                <a:cs typeface="Times New Roman" pitchFamily="18" charset="0"/>
              </a:rPr>
              <a:t>من الطفولة الى </a:t>
            </a:r>
            <a:r>
              <a:rPr lang="ar-JO" sz="4800" b="1" dirty="0" smtClean="0">
                <a:solidFill>
                  <a:srgbClr val="FF0000"/>
                </a:solidFill>
                <a:latin typeface="Georgia" pitchFamily="18" charset="0"/>
                <a:cs typeface="Times New Roman" pitchFamily="18" charset="0"/>
              </a:rPr>
              <a:t>الكرامة</a:t>
            </a:r>
            <a:endParaRPr lang="ar-JO" sz="4800" b="1" dirty="0" smtClean="0">
              <a:solidFill>
                <a:srgbClr val="FF0000"/>
              </a:solidFill>
              <a:latin typeface="Georgia" pitchFamily="18" charset="0"/>
              <a:cs typeface="Times New Roman" pitchFamily="18" charset="0"/>
            </a:endParaRPr>
          </a:p>
          <a:p>
            <a:pPr algn="ctr"/>
            <a:r>
              <a:rPr lang="ar-JO" sz="3200" b="1" dirty="0" smtClean="0">
                <a:solidFill>
                  <a:srgbClr val="00B050"/>
                </a:solidFill>
                <a:latin typeface="Georgia" pitchFamily="18" charset="0"/>
                <a:cs typeface="Times New Roman" pitchFamily="18" charset="0"/>
              </a:rPr>
              <a:t>المحاضرة الاولى</a:t>
            </a:r>
            <a:endParaRPr lang="ar-JO" sz="3200" b="1" dirty="0">
              <a:solidFill>
                <a:srgbClr val="00B050"/>
              </a:solidFill>
              <a:latin typeface="Georgia" pitchFamily="18" charset="0"/>
              <a:cs typeface="Times New Roman" pitchFamily="18" charset="0"/>
            </a:endParaRPr>
          </a:p>
          <a:p>
            <a:pPr algn="ctr"/>
            <a:r>
              <a:rPr lang="ar-JO" sz="3200" b="1" dirty="0">
                <a:latin typeface="Georgia" pitchFamily="18" charset="0"/>
                <a:cs typeface="Times New Roman" pitchFamily="18" charset="0"/>
              </a:rPr>
              <a:t>     </a:t>
            </a:r>
            <a:endParaRPr lang="en-US" sz="3200" b="1" dirty="0">
              <a:latin typeface="Georgia" pitchFamily="18" charset="0"/>
            </a:endParaRPr>
          </a:p>
        </p:txBody>
      </p:sp>
      <p:pic>
        <p:nvPicPr>
          <p:cNvPr id="2050" name="Picture 2" descr="C:\Users\Rtuameh\Desktop\الجهاد المقدس.jpg"/>
          <p:cNvPicPr>
            <a:picLocks noChangeAspect="1" noChangeArrowheads="1"/>
          </p:cNvPicPr>
          <p:nvPr/>
        </p:nvPicPr>
        <p:blipFill>
          <a:blip r:embed="rId2"/>
          <a:srcRect/>
          <a:stretch>
            <a:fillRect/>
          </a:stretch>
        </p:blipFill>
        <p:spPr bwMode="auto">
          <a:xfrm>
            <a:off x="7181850" y="2438400"/>
            <a:ext cx="1962150" cy="2667000"/>
          </a:xfrm>
          <a:prstGeom prst="rect">
            <a:avLst/>
          </a:prstGeom>
          <a:noFill/>
        </p:spPr>
      </p:pic>
      <p:pic>
        <p:nvPicPr>
          <p:cNvPr id="5" name="Picture 2" descr="C:\Users\Rtuameh\Desktop\مراح ابو عمار.jpg"/>
          <p:cNvPicPr>
            <a:picLocks noChangeAspect="1" noChangeArrowheads="1"/>
          </p:cNvPicPr>
          <p:nvPr/>
        </p:nvPicPr>
        <p:blipFill>
          <a:blip r:embed="rId3"/>
          <a:srcRect/>
          <a:stretch>
            <a:fillRect/>
          </a:stretch>
        </p:blipFill>
        <p:spPr bwMode="auto">
          <a:xfrm>
            <a:off x="0" y="2133600"/>
            <a:ext cx="9144000" cy="31623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910350">
            <a:off x="2345597" y="2440144"/>
            <a:ext cx="6309360" cy="609600"/>
          </a:xfrm>
        </p:spPr>
        <p:txBody>
          <a:bodyPr>
            <a:noAutofit/>
          </a:bodyPr>
          <a:lstStyle/>
          <a:p>
            <a:pPr algn="r"/>
            <a:r>
              <a:rPr lang="ar-JO" sz="4000" dirty="0" smtClean="0">
                <a:solidFill>
                  <a:srgbClr val="FF0000"/>
                </a:solidFill>
              </a:rPr>
              <a:t>طالب مدرسة</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172200" cy="6858000"/>
          </a:xfrm>
        </p:spPr>
        <p:txBody>
          <a:bodyPr/>
          <a:lstStyle/>
          <a:p>
            <a:pPr algn="justLow"/>
            <a:r>
              <a:rPr lang="ar-SA" sz="3200" b="1" dirty="0" smtClean="0">
                <a:latin typeface="Calibri" pitchFamily="34" charset="0"/>
                <a:cs typeface="Times New Roman" pitchFamily="18" charset="0"/>
              </a:rPr>
              <a:t>التحق ياسر بالصف الأول في مدرسة خاصة تدعى"مدرسة مصر"، وتضم صفوفا من الحضانة فالابتدائية فالثانوية. </a:t>
            </a:r>
            <a:r>
              <a:rPr lang="ar-SA" sz="3200" b="1" dirty="0" smtClean="0">
                <a:latin typeface="Calibri" pitchFamily="34" charset="0"/>
                <a:cs typeface="Times New Roman" pitchFamily="18" charset="0"/>
              </a:rPr>
              <a:t>واشتهر </a:t>
            </a:r>
            <a:r>
              <a:rPr lang="ar-SA" sz="3200" b="1" dirty="0" smtClean="0">
                <a:latin typeface="Calibri" pitchFamily="34" charset="0"/>
                <a:cs typeface="Times New Roman" pitchFamily="18" charset="0"/>
              </a:rPr>
              <a:t>ياسر في المدرسة الابتدائية بشخصيته القيادية</a:t>
            </a:r>
            <a:r>
              <a:rPr lang="ar-JO" sz="3200" b="1" dirty="0" smtClean="0">
                <a:latin typeface="Calibri" pitchFamily="34" charset="0"/>
                <a:cs typeface="Times New Roman" pitchFamily="18" charset="0"/>
              </a:rPr>
              <a:t>.</a:t>
            </a:r>
          </a:p>
          <a:p>
            <a:pPr algn="justLow"/>
            <a:r>
              <a:rPr lang="ar-SA" sz="3200" b="1" dirty="0" smtClean="0">
                <a:latin typeface="Calibri" pitchFamily="34" charset="0"/>
                <a:ea typeface="Times New Roman" pitchFamily="18" charset="0"/>
              </a:rPr>
              <a:t>في العام 1942 التحق ياسر بالمدرسة الثانوية وهو في الثالثة عشرة من </a:t>
            </a:r>
            <a:r>
              <a:rPr lang="ar-SA" sz="3200" b="1" dirty="0" smtClean="0">
                <a:latin typeface="Calibri" pitchFamily="34" charset="0"/>
                <a:ea typeface="Times New Roman" pitchFamily="18" charset="0"/>
              </a:rPr>
              <a:t>عمره</a:t>
            </a:r>
            <a:r>
              <a:rPr lang="ar-JO" sz="3200" b="1" dirty="0" smtClean="0">
                <a:latin typeface="Calibri" pitchFamily="34" charset="0"/>
                <a:ea typeface="Times New Roman" pitchFamily="18" charset="0"/>
              </a:rPr>
              <a:t>.</a:t>
            </a:r>
            <a:r>
              <a:rPr lang="ar-SA" sz="3200" b="1" dirty="0" smtClean="0">
                <a:latin typeface="Calibri" pitchFamily="34" charset="0"/>
                <a:ea typeface="Times New Roman" pitchFamily="18" charset="0"/>
              </a:rPr>
              <a:t> </a:t>
            </a:r>
            <a:r>
              <a:rPr lang="ar-SA" sz="3200" b="1" dirty="0" smtClean="0">
                <a:latin typeface="Calibri" pitchFamily="34" charset="0"/>
                <a:ea typeface="Times New Roman" pitchFamily="18" charset="0"/>
              </a:rPr>
              <a:t>في هذه المرحلة، فهم  ياسر وعاش التسامح الديني، فقد كان بين جيرانه وأصدقائه المسلم والمسيحي واليهودي</a:t>
            </a:r>
            <a:r>
              <a:rPr lang="ar-JO" sz="3200" b="1" dirty="0" smtClean="0">
                <a:latin typeface="Calibri" pitchFamily="34" charset="0"/>
                <a:ea typeface="Times New Roman" pitchFamily="18" charset="0"/>
              </a:rPr>
              <a:t>.</a:t>
            </a:r>
            <a:r>
              <a:rPr lang="ar-SA" sz="3200" b="1" dirty="0" smtClean="0">
                <a:latin typeface="Calibri" pitchFamily="34" charset="0"/>
                <a:ea typeface="Times New Roman" pitchFamily="18" charset="0"/>
              </a:rPr>
              <a:t> وفيها أيضا بدأ نشاطه السياسي مبكرا من خلال المناقشات السياسية حول تحرير الوطن والاستعمار</a:t>
            </a:r>
            <a:r>
              <a:rPr lang="ar-JO" sz="3200" b="1" dirty="0" smtClean="0">
                <a:latin typeface="Calibri" pitchFamily="34" charset="0"/>
                <a:ea typeface="Times New Roman" pitchFamily="18" charset="0"/>
              </a:rPr>
              <a:t>.</a:t>
            </a:r>
            <a:r>
              <a:rPr lang="ar-SA" sz="3200" b="1" dirty="0" smtClean="0">
                <a:latin typeface="Calibri" pitchFamily="34" charset="0"/>
                <a:ea typeface="Times New Roman" pitchFamily="18" charset="0"/>
              </a:rPr>
              <a:t> ومبادئ العدالة والثورة وحقوق الإنسان.</a:t>
            </a:r>
            <a:endParaRPr lang="ar-JO" sz="3200" b="1" dirty="0" smtClean="0">
              <a:latin typeface="Calibri" pitchFamily="34" charset="0"/>
              <a:cs typeface="Times New Roman" pitchFamily="18" charset="0"/>
            </a:endParaRPr>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10</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7170" name="Picture 2" descr="C:\Users\Rtuameh\Desktop\ابو عمار طفل.jpg"/>
          <p:cNvPicPr>
            <a:picLocks noChangeAspect="1" noChangeArrowheads="1"/>
          </p:cNvPicPr>
          <p:nvPr/>
        </p:nvPicPr>
        <p:blipFill>
          <a:blip r:embed="rId2"/>
          <a:srcRect/>
          <a:stretch>
            <a:fillRect/>
          </a:stretch>
        </p:blipFill>
        <p:spPr bwMode="auto">
          <a:xfrm>
            <a:off x="6477000" y="2209800"/>
            <a:ext cx="2374900" cy="3505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255994">
            <a:off x="2988317" y="1936454"/>
            <a:ext cx="6266640" cy="582930"/>
          </a:xfrm>
        </p:spPr>
        <p:txBody>
          <a:bodyPr>
            <a:noAutofit/>
          </a:bodyPr>
          <a:lstStyle/>
          <a:p>
            <a:pPr algn="r"/>
            <a:r>
              <a:rPr lang="ar-JO" sz="4000" dirty="0" smtClean="0">
                <a:solidFill>
                  <a:srgbClr val="FF0000"/>
                </a:solidFill>
              </a:rPr>
              <a:t>الحرب العالمية الثانية</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096000" cy="6858000"/>
          </a:xfrm>
        </p:spPr>
        <p:txBody>
          <a:bodyPr/>
          <a:lstStyle/>
          <a:p>
            <a:pPr algn="justLow"/>
            <a:r>
              <a:rPr lang="ar-SA" b="1" dirty="0" smtClean="0">
                <a:latin typeface="Calibri" pitchFamily="34" charset="0"/>
                <a:cs typeface="Times New Roman" pitchFamily="18" charset="0"/>
              </a:rPr>
              <a:t> </a:t>
            </a:r>
            <a:r>
              <a:rPr lang="ar-JO" sz="3200" b="1" dirty="0" smtClean="0">
                <a:latin typeface="Calibri" pitchFamily="34" charset="0"/>
                <a:cs typeface="Times New Roman" pitchFamily="18" charset="0"/>
              </a:rPr>
              <a:t>و</a:t>
            </a:r>
            <a:r>
              <a:rPr lang="ar-SA" sz="3200" b="1" dirty="0" smtClean="0">
                <a:latin typeface="Calibri" pitchFamily="34" charset="0"/>
                <a:cs typeface="Times New Roman" pitchFamily="18" charset="0"/>
              </a:rPr>
              <a:t>ب</a:t>
            </a:r>
            <a:r>
              <a:rPr lang="ar-JO" sz="3200" b="1" dirty="0" smtClean="0">
                <a:latin typeface="Calibri" pitchFamily="34" charset="0"/>
                <a:cs typeface="Times New Roman" pitchFamily="18" charset="0"/>
              </a:rPr>
              <a:t>و</a:t>
            </a:r>
            <a:r>
              <a:rPr lang="ar-SA" sz="3200" b="1" dirty="0" smtClean="0">
                <a:latin typeface="Calibri" pitchFamily="34" charset="0"/>
                <a:cs typeface="Times New Roman" pitchFamily="18" charset="0"/>
              </a:rPr>
              <a:t>صول قوات ألمانية وإيطالية إلى خط العلمين في غرب مصر في الحرب العالمية الثانية شاهد ياسر اللاجئين يتدفقون </a:t>
            </a:r>
            <a:r>
              <a:rPr lang="ar-JO" sz="3200" b="1" dirty="0" smtClean="0">
                <a:latin typeface="Calibri" pitchFamily="34" charset="0"/>
                <a:cs typeface="Times New Roman" pitchFamily="18" charset="0"/>
              </a:rPr>
              <a:t>و</a:t>
            </a:r>
            <a:r>
              <a:rPr lang="ar-SA" sz="3200" b="1" dirty="0" smtClean="0">
                <a:latin typeface="Calibri" pitchFamily="34" charset="0"/>
                <a:cs typeface="Times New Roman" pitchFamily="18" charset="0"/>
              </a:rPr>
              <a:t>وصل</a:t>
            </a:r>
            <a:r>
              <a:rPr lang="ar-JO" sz="3200" b="1" dirty="0" smtClean="0">
                <a:latin typeface="Calibri" pitchFamily="34" charset="0"/>
                <a:cs typeface="Times New Roman" pitchFamily="18" charset="0"/>
              </a:rPr>
              <a:t>وا مدرسته</a:t>
            </a:r>
            <a:r>
              <a:rPr lang="ar-SA" sz="3200" b="1" dirty="0" smtClean="0">
                <a:latin typeface="Calibri" pitchFamily="34" charset="0"/>
                <a:cs typeface="Times New Roman" pitchFamily="18" charset="0"/>
              </a:rPr>
              <a:t> والمستشفى في حي ألسكاكيني، وكان وأصدقاؤه يزورونهم فعرف مبكرا معنى اللجوء</a:t>
            </a:r>
            <a:r>
              <a:rPr lang="ar-JO" sz="3200" b="1" dirty="0" smtClean="0">
                <a:latin typeface="Calibri" pitchFamily="34" charset="0"/>
                <a:cs typeface="Times New Roman" pitchFamily="18" charset="0"/>
              </a:rPr>
              <a:t>،</a:t>
            </a:r>
            <a:r>
              <a:rPr lang="ar-SA" sz="3200" b="1" dirty="0" smtClean="0">
                <a:latin typeface="Calibri" pitchFamily="34" charset="0"/>
                <a:cs typeface="Times New Roman" pitchFamily="18" charset="0"/>
              </a:rPr>
              <a:t> </a:t>
            </a:r>
            <a:r>
              <a:rPr lang="ar-JO" sz="3200" b="1" dirty="0" smtClean="0">
                <a:latin typeface="Calibri" pitchFamily="34" charset="0"/>
                <a:cs typeface="Times New Roman" pitchFamily="18" charset="0"/>
              </a:rPr>
              <a:t>و</a:t>
            </a:r>
            <a:r>
              <a:rPr lang="ar-SA" sz="3200" b="1" dirty="0" smtClean="0">
                <a:latin typeface="Calibri" pitchFamily="34" charset="0"/>
                <a:cs typeface="Times New Roman" pitchFamily="18" charset="0"/>
              </a:rPr>
              <a:t>عاش أجواء الحرب, خاصة عندما كانت صفارات الإنذار تنطلق ليلا </a:t>
            </a:r>
            <a:r>
              <a:rPr lang="ar-JO" sz="3200" b="1" dirty="0" smtClean="0">
                <a:latin typeface="Calibri" pitchFamily="34" charset="0"/>
                <a:cs typeface="Times New Roman" pitchFamily="18" charset="0"/>
              </a:rPr>
              <a:t>و</a:t>
            </a:r>
            <a:r>
              <a:rPr lang="ar-SA" sz="3200" b="1" dirty="0" smtClean="0">
                <a:latin typeface="Calibri" pitchFamily="34" charset="0"/>
                <a:cs typeface="Times New Roman" pitchFamily="18" charset="0"/>
              </a:rPr>
              <a:t>السكان يسارعون إلى إطفاء الأنوار والنزول إلى الملاجئ</a:t>
            </a:r>
            <a:r>
              <a:rPr lang="ar-JO" sz="3200" b="1" dirty="0" smtClean="0">
                <a:latin typeface="Calibri" pitchFamily="34" charset="0"/>
                <a:cs typeface="Times New Roman" pitchFamily="18" charset="0"/>
              </a:rPr>
              <a:t>.</a:t>
            </a:r>
          </a:p>
          <a:p>
            <a:pPr algn="justLow"/>
            <a:r>
              <a:rPr lang="ar-SA" sz="3200" b="1" dirty="0" smtClean="0">
                <a:latin typeface="Calibri" pitchFamily="34" charset="0"/>
                <a:ea typeface="Times New Roman" pitchFamily="18" charset="0"/>
              </a:rPr>
              <a:t>مع انتهاء الحرب العالمية الثانية 1945، كانت قضيتا: التحرر من الاستعمار، وهجرة اليهود إلى فلسطين، من أبرز القضايا </a:t>
            </a:r>
            <a:r>
              <a:rPr lang="ar-JO" sz="3200" b="1" dirty="0" smtClean="0">
                <a:latin typeface="Calibri" pitchFamily="34" charset="0"/>
                <a:ea typeface="Times New Roman" pitchFamily="18" charset="0"/>
              </a:rPr>
              <a:t>التي تصدرت اهتمامات ياسر عرفات.</a:t>
            </a:r>
            <a:endParaRPr lang="ar-SA" sz="3200" b="1" dirty="0" smtClean="0">
              <a:latin typeface="Calibri" pitchFamily="34" charset="0"/>
              <a:ea typeface="Times New Roman" pitchFamily="18" charset="0"/>
            </a:endParaRPr>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11</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6146" name="Picture 2" descr="C:\Users\Rtuameh\Desktop\العلمين.jpg"/>
          <p:cNvPicPr>
            <a:picLocks noChangeAspect="1" noChangeArrowheads="1"/>
          </p:cNvPicPr>
          <p:nvPr/>
        </p:nvPicPr>
        <p:blipFill>
          <a:blip r:embed="rId2"/>
          <a:srcRect/>
          <a:stretch>
            <a:fillRect/>
          </a:stretch>
        </p:blipFill>
        <p:spPr bwMode="auto">
          <a:xfrm>
            <a:off x="6324601" y="2133600"/>
            <a:ext cx="2438400" cy="3581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368522">
            <a:off x="3287094" y="1918584"/>
            <a:ext cx="5376091" cy="582930"/>
          </a:xfrm>
        </p:spPr>
        <p:txBody>
          <a:bodyPr>
            <a:noAutofit/>
          </a:bodyPr>
          <a:lstStyle/>
          <a:p>
            <a:pPr algn="r"/>
            <a:r>
              <a:rPr lang="ar-JO" sz="4000" dirty="0" smtClean="0">
                <a:solidFill>
                  <a:srgbClr val="FF0000"/>
                </a:solidFill>
              </a:rPr>
              <a:t>قرار التقسيم</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172200" cy="6858000"/>
          </a:xfrm>
        </p:spPr>
        <p:txBody>
          <a:bodyPr/>
          <a:lstStyle/>
          <a:p>
            <a:pPr algn="justLow"/>
            <a:r>
              <a:rPr lang="ar-SA" sz="3200" b="1" dirty="0" smtClean="0">
                <a:latin typeface="Calibri" pitchFamily="34" charset="0"/>
                <a:ea typeface="Times New Roman" pitchFamily="18" charset="0"/>
              </a:rPr>
              <a:t>في العام 1947 انتقل ياسر إلى " مدرسة الملك فاروق الأول الثانوية". تم إيقاف</a:t>
            </a:r>
            <a:r>
              <a:rPr lang="ar-JO" sz="3200" b="1" dirty="0" smtClean="0">
                <a:latin typeface="Calibri" pitchFamily="34" charset="0"/>
                <a:ea typeface="Times New Roman" pitchFamily="18" charset="0"/>
              </a:rPr>
              <a:t>ه</a:t>
            </a:r>
            <a:r>
              <a:rPr lang="ar-SA" sz="3200" b="1" dirty="0" smtClean="0">
                <a:latin typeface="Calibri" pitchFamily="34" charset="0"/>
                <a:ea typeface="Times New Roman" pitchFamily="18" charset="0"/>
              </a:rPr>
              <a:t> عن الدراسة عدة مرات بسبب دور</a:t>
            </a:r>
            <a:r>
              <a:rPr lang="ar-JO" sz="3200" b="1" dirty="0" smtClean="0">
                <a:latin typeface="Calibri" pitchFamily="34" charset="0"/>
                <a:ea typeface="Times New Roman" pitchFamily="18" charset="0"/>
              </a:rPr>
              <a:t>ه</a:t>
            </a:r>
            <a:r>
              <a:rPr lang="ar-SA" sz="3200" b="1" dirty="0" smtClean="0">
                <a:latin typeface="Calibri" pitchFamily="34" charset="0"/>
                <a:ea typeface="Times New Roman" pitchFamily="18" charset="0"/>
              </a:rPr>
              <a:t> القيادي في التظاهرات</a:t>
            </a:r>
            <a:r>
              <a:rPr lang="ar-JO" sz="3200" b="1" dirty="0" smtClean="0">
                <a:latin typeface="Calibri" pitchFamily="34" charset="0"/>
                <a:ea typeface="Times New Roman" pitchFamily="18" charset="0"/>
              </a:rPr>
              <a:t>. </a:t>
            </a:r>
          </a:p>
          <a:p>
            <a:pPr algn="justLow"/>
            <a:r>
              <a:rPr lang="ar-SA" sz="3200" b="1" dirty="0" smtClean="0">
                <a:latin typeface="Calibri" pitchFamily="34" charset="0"/>
                <a:ea typeface="Times New Roman" pitchFamily="18" charset="0"/>
              </a:rPr>
              <a:t>بعد صدور القرار</a:t>
            </a:r>
            <a:r>
              <a:rPr lang="ar-JO" sz="3200" b="1" dirty="0" smtClean="0">
                <a:latin typeface="Calibri" pitchFamily="34" charset="0"/>
                <a:ea typeface="Times New Roman" pitchFamily="18" charset="0"/>
              </a:rPr>
              <a:t>181</a:t>
            </a:r>
            <a:r>
              <a:rPr lang="ar-SA" sz="3200" b="1" dirty="0" smtClean="0">
                <a:latin typeface="Calibri" pitchFamily="34" charset="0"/>
                <a:ea typeface="Times New Roman" pitchFamily="18" charset="0"/>
              </a:rPr>
              <a:t> في 29 تشرين الثاني</a:t>
            </a:r>
            <a:r>
              <a:rPr lang="ar-JO" sz="3200" b="1" dirty="0" smtClean="0">
                <a:latin typeface="Calibri" pitchFamily="34" charset="0"/>
                <a:ea typeface="Times New Roman" pitchFamily="18" charset="0"/>
              </a:rPr>
              <a:t>\1947</a:t>
            </a:r>
            <a:r>
              <a:rPr lang="ar-SA" sz="3200" b="1" dirty="0" smtClean="0">
                <a:latin typeface="Calibri" pitchFamily="34" charset="0"/>
                <a:ea typeface="Times New Roman" pitchFamily="18" charset="0"/>
              </a:rPr>
              <a:t> تصاعدت حدة التظاهرات في العاصمة المصرية، وشارك فيها، وتعرض للضرب بالهراوات عدة مرات، كما واعتقل أكثر من مرة. </a:t>
            </a:r>
            <a:endParaRPr lang="ar-JO" sz="3200" b="1" dirty="0" smtClean="0">
              <a:latin typeface="Calibri" pitchFamily="34" charset="0"/>
              <a:ea typeface="Times New Roman" pitchFamily="18" charset="0"/>
            </a:endParaRPr>
          </a:p>
          <a:p>
            <a:pPr algn="justLow"/>
            <a:r>
              <a:rPr lang="ar-JO" sz="3200" b="1" dirty="0" smtClean="0">
                <a:latin typeface="Calibri" pitchFamily="34" charset="0"/>
                <a:ea typeface="Times New Roman" pitchFamily="18" charset="0"/>
              </a:rPr>
              <a:t>شارك </a:t>
            </a:r>
            <a:r>
              <a:rPr lang="ar-SA" sz="3200" b="1" dirty="0" smtClean="0">
                <a:latin typeface="Calibri" pitchFamily="34" charset="0"/>
                <a:ea typeface="Times New Roman" pitchFamily="18" charset="0"/>
              </a:rPr>
              <a:t>في</a:t>
            </a:r>
            <a:r>
              <a:rPr lang="ar-JO" sz="3200" b="1" dirty="0" smtClean="0">
                <a:latin typeface="Calibri" pitchFamily="34" charset="0"/>
                <a:ea typeface="Times New Roman" pitchFamily="18" charset="0"/>
              </a:rPr>
              <a:t> </a:t>
            </a:r>
            <a:r>
              <a:rPr lang="ar-SA" sz="3200" b="1" dirty="0" smtClean="0">
                <a:latin typeface="Calibri" pitchFamily="34" charset="0"/>
                <a:ea typeface="Times New Roman" pitchFamily="18" charset="0"/>
              </a:rPr>
              <a:t>جمع الأسلحة، خاصة من البدو في صحراء العلمين بمصر، لحساب "قوات الجهاد المقدس”</a:t>
            </a:r>
            <a:r>
              <a:rPr lang="ar-JO" sz="3200" b="1" dirty="0" smtClean="0">
                <a:latin typeface="Calibri" pitchFamily="34" charset="0"/>
                <a:ea typeface="Times New Roman" pitchFamily="18" charset="0"/>
              </a:rPr>
              <a:t> </a:t>
            </a:r>
            <a:r>
              <a:rPr lang="ar-SA" sz="3200" b="1" dirty="0" smtClean="0">
                <a:latin typeface="Calibri" pitchFamily="34" charset="0"/>
                <a:ea typeface="Times New Roman" pitchFamily="18" charset="0"/>
              </a:rPr>
              <a:t>بقيادة عبد القادر الحسيني وكان يشرف على ارسالها إلى فلسطين.</a:t>
            </a:r>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12</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1026" name="Picture 2" descr="C:\Users\Rtuameh\Desktop\التقسيم.jpg"/>
          <p:cNvPicPr>
            <a:picLocks noChangeAspect="1" noChangeArrowheads="1"/>
          </p:cNvPicPr>
          <p:nvPr/>
        </p:nvPicPr>
        <p:blipFill>
          <a:blip r:embed="rId2"/>
          <a:srcRect/>
          <a:stretch>
            <a:fillRect/>
          </a:stretch>
        </p:blipFill>
        <p:spPr bwMode="auto">
          <a:xfrm rot="16423010">
            <a:off x="5791193" y="2738807"/>
            <a:ext cx="3537869" cy="230343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750965">
            <a:off x="2046728" y="1873862"/>
            <a:ext cx="6583680" cy="582930"/>
          </a:xfrm>
        </p:spPr>
        <p:txBody>
          <a:bodyPr>
            <a:noAutofit/>
          </a:bodyPr>
          <a:lstStyle/>
          <a:p>
            <a:pPr algn="r"/>
            <a:r>
              <a:rPr lang="ar-JO" sz="4000" dirty="0" smtClean="0">
                <a:solidFill>
                  <a:srgbClr val="FF0000"/>
                </a:solidFill>
              </a:rPr>
              <a:t>الجهاد المقدس</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172200" cy="6858000"/>
          </a:xfrm>
        </p:spPr>
        <p:txBody>
          <a:bodyPr/>
          <a:lstStyle/>
          <a:p>
            <a:pPr algn="justLow"/>
            <a:r>
              <a:rPr lang="ar-SA" sz="3200" b="1" dirty="0" smtClean="0">
                <a:latin typeface="Calibri" pitchFamily="34" charset="0"/>
                <a:ea typeface="Times New Roman" pitchFamily="18" charset="0"/>
              </a:rPr>
              <a:t>عام 1948 كان ياسر عرفات حينها طالبا في السنة الأولى في كلية الهندسة في جامعة الملك فؤاد</a:t>
            </a:r>
            <a:r>
              <a:rPr lang="ar-JO" sz="3200" b="1" dirty="0" smtClean="0">
                <a:latin typeface="Calibri" pitchFamily="34" charset="0"/>
                <a:ea typeface="Times New Roman" pitchFamily="18" charset="0"/>
              </a:rPr>
              <a:t>(القاهرة حاليا)، وهو عام</a:t>
            </a:r>
            <a:r>
              <a:rPr lang="ar-SA" sz="3200" b="1" dirty="0" smtClean="0">
                <a:latin typeface="Calibri" pitchFamily="34" charset="0"/>
                <a:ea typeface="Times New Roman" pitchFamily="18" charset="0"/>
              </a:rPr>
              <a:t> استشهاد القائد عبد القادر الحسيني في معركة القسطل</a:t>
            </a:r>
            <a:r>
              <a:rPr lang="ar-JO" sz="3200" b="1" dirty="0" smtClean="0">
                <a:latin typeface="Calibri" pitchFamily="34" charset="0"/>
                <a:ea typeface="Times New Roman" pitchFamily="18" charset="0"/>
              </a:rPr>
              <a:t>،</a:t>
            </a:r>
            <a:r>
              <a:rPr lang="ar-SA" sz="3200" b="1" dirty="0" smtClean="0">
                <a:latin typeface="Calibri" pitchFamily="34" charset="0"/>
                <a:ea typeface="Times New Roman" pitchFamily="18" charset="0"/>
              </a:rPr>
              <a:t>  ومذبحة دير ياسين وغيرها من الأحداث.</a:t>
            </a:r>
            <a:endParaRPr lang="ar-JO" sz="3200" b="1" dirty="0" smtClean="0">
              <a:latin typeface="Calibri" pitchFamily="34" charset="0"/>
              <a:ea typeface="Times New Roman" pitchFamily="18" charset="0"/>
            </a:endParaRPr>
          </a:p>
          <a:p>
            <a:pPr algn="justLow"/>
            <a:r>
              <a:rPr lang="ar-SA" sz="3200" b="1" dirty="0" smtClean="0">
                <a:latin typeface="Calibri" pitchFamily="34" charset="0"/>
                <a:ea typeface="Times New Roman" pitchFamily="18" charset="0"/>
              </a:rPr>
              <a:t>أحرق مع صديقه</a:t>
            </a:r>
            <a:r>
              <a:rPr lang="ar-SA" sz="3200" dirty="0" smtClean="0">
                <a:latin typeface="Calibri" pitchFamily="34" charset="0"/>
                <a:ea typeface="Times New Roman" pitchFamily="18" charset="0"/>
              </a:rPr>
              <a:t> </a:t>
            </a:r>
            <a:r>
              <a:rPr lang="ar-SA" sz="3200" b="1" dirty="0" smtClean="0">
                <a:latin typeface="Calibri" pitchFamily="34" charset="0"/>
                <a:ea typeface="Times New Roman" pitchFamily="18" charset="0"/>
              </a:rPr>
              <a:t>حامد أبو ستة كتبهما أثناء اجتماع في بيت للإخوان المسلمين في القاهرة، وقررا أن يتوجها إلى فلسطين لحمل السلاح دفاعا عن أرضهما وشعبهما, حيث وصلاها بعد أيام  وانضم ياسر إلى جيش الجهاد المقدس وأصبح ضابط استخبارات فيه.</a:t>
            </a:r>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13</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7" name="Picture 2" descr="C:\Users\Rtuameh\Desktop\عبد القادر.jpg"/>
          <p:cNvPicPr>
            <a:picLocks noChangeAspect="1" noChangeArrowheads="1"/>
          </p:cNvPicPr>
          <p:nvPr/>
        </p:nvPicPr>
        <p:blipFill>
          <a:blip r:embed="rId2"/>
          <a:srcRect/>
          <a:stretch>
            <a:fillRect/>
          </a:stretch>
        </p:blipFill>
        <p:spPr bwMode="auto">
          <a:xfrm>
            <a:off x="6324600" y="1981200"/>
            <a:ext cx="2362200" cy="3733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9114295" flipV="1">
            <a:off x="3473611" y="907981"/>
            <a:ext cx="5458684" cy="1231662"/>
          </a:xfrm>
        </p:spPr>
        <p:txBody>
          <a:bodyPr>
            <a:noAutofit/>
          </a:bodyPr>
          <a:lstStyle/>
          <a:p>
            <a:pPr algn="r"/>
            <a:r>
              <a:rPr lang="ar-JO" sz="4000" dirty="0" smtClean="0">
                <a:solidFill>
                  <a:srgbClr val="FF0000"/>
                </a:solidFill>
              </a:rPr>
              <a:t>        النكبة </a:t>
            </a:r>
            <a:br>
              <a:rPr lang="ar-JO" sz="4000" dirty="0" smtClean="0">
                <a:solidFill>
                  <a:srgbClr val="FF0000"/>
                </a:solidFill>
              </a:rPr>
            </a:br>
            <a:r>
              <a:rPr lang="ar-JO" sz="4000" dirty="0" smtClean="0">
                <a:solidFill>
                  <a:srgbClr val="FF0000"/>
                </a:solidFill>
              </a:rPr>
              <a:t>ودراسته </a:t>
            </a:r>
            <a:r>
              <a:rPr lang="ar-JO" sz="4000" dirty="0" smtClean="0">
                <a:solidFill>
                  <a:srgbClr val="FF0000"/>
                </a:solidFill>
              </a:rPr>
              <a:t>الجامعية</a:t>
            </a:r>
            <a:endParaRPr lang="ar-JO" sz="4000" dirty="0">
              <a:solidFill>
                <a:srgbClr val="FF0000"/>
              </a:solidFill>
            </a:endParaRPr>
          </a:p>
        </p:txBody>
      </p:sp>
      <p:sp>
        <p:nvSpPr>
          <p:cNvPr id="3" name="Text Placeholder 2"/>
          <p:cNvSpPr>
            <a:spLocks noGrp="1"/>
          </p:cNvSpPr>
          <p:nvPr>
            <p:ph type="body" idx="2"/>
          </p:nvPr>
        </p:nvSpPr>
        <p:spPr>
          <a:xfrm>
            <a:off x="6324600" y="274320"/>
            <a:ext cx="2514600" cy="5364480"/>
          </a:xfrm>
        </p:spPr>
        <p:txBody>
          <a:bodyPr/>
          <a:lstStyle/>
          <a:p>
            <a:endParaRPr lang="ar-JO" dirty="0" smtClean="0"/>
          </a:p>
          <a:p>
            <a:endParaRPr lang="ar-JO" dirty="0" smtClean="0"/>
          </a:p>
          <a:p>
            <a:endParaRPr lang="ar-JO" dirty="0" smtClean="0"/>
          </a:p>
          <a:p>
            <a:endParaRPr lang="ar-JO" dirty="0" smtClean="0"/>
          </a:p>
          <a:p>
            <a:endParaRPr lang="ar-JO" dirty="0" smtClean="0"/>
          </a:p>
          <a:p>
            <a:endParaRPr lang="ar-JO" dirty="0" smtClean="0"/>
          </a:p>
          <a:p>
            <a:endParaRPr lang="ar-JO" dirty="0" smtClean="0"/>
          </a:p>
          <a:p>
            <a:endParaRPr lang="ar-JO" dirty="0" smtClean="0"/>
          </a:p>
          <a:p>
            <a:endParaRPr lang="ar-JO" dirty="0" smtClean="0"/>
          </a:p>
          <a:p>
            <a:r>
              <a:rPr lang="ar-JO" sz="4000" b="1" dirty="0" smtClean="0">
                <a:solidFill>
                  <a:srgbClr val="FF0000"/>
                </a:solidFill>
              </a:rPr>
              <a:t>الانخراط في المقاومة</a:t>
            </a:r>
            <a:endParaRPr lang="ar-JO" sz="4000" b="1" dirty="0">
              <a:solidFill>
                <a:srgbClr val="FF0000"/>
              </a:solidFill>
            </a:endParaRPr>
          </a:p>
        </p:txBody>
      </p:sp>
      <p:sp>
        <p:nvSpPr>
          <p:cNvPr id="4" name="Content Placeholder 3"/>
          <p:cNvSpPr>
            <a:spLocks noGrp="1"/>
          </p:cNvSpPr>
          <p:nvPr>
            <p:ph sz="quarter" idx="1"/>
          </p:nvPr>
        </p:nvSpPr>
        <p:spPr>
          <a:xfrm>
            <a:off x="0" y="0"/>
            <a:ext cx="5943600" cy="6858000"/>
          </a:xfrm>
        </p:spPr>
        <p:txBody>
          <a:bodyPr/>
          <a:lstStyle/>
          <a:p>
            <a:pPr algn="justLow"/>
            <a:r>
              <a:rPr lang="ar-SA" sz="3200" b="1" dirty="0" smtClean="0">
                <a:latin typeface="Calibri" pitchFamily="34" charset="0"/>
                <a:ea typeface="Times New Roman" pitchFamily="18" charset="0"/>
              </a:rPr>
              <a:t>بعد هزيمة الجيوش العربية في 1948 عاد ياسر إلى القاهرة </a:t>
            </a:r>
            <a:r>
              <a:rPr lang="ar-JO" sz="3200" b="1" dirty="0" smtClean="0">
                <a:latin typeface="Calibri" pitchFamily="34" charset="0"/>
                <a:ea typeface="Times New Roman" pitchFamily="18" charset="0"/>
              </a:rPr>
              <a:t>بعد ان</a:t>
            </a:r>
            <a:r>
              <a:rPr lang="ar-SA" sz="3200" b="1" dirty="0" smtClean="0">
                <a:latin typeface="Calibri" pitchFamily="34" charset="0"/>
                <a:ea typeface="Times New Roman" pitchFamily="18" charset="0"/>
              </a:rPr>
              <a:t>:شهد النكبة تحل بشعبه، لامس محنة اللاجئين ، وعاش هزيمة الجيوش العربية، فخرج بنتيجة تقول "لا يمكن للفلسطينيين إلا الاعتماد على قواهم"</a:t>
            </a:r>
            <a:r>
              <a:rPr lang="en-US" sz="3200" b="1" dirty="0" smtClean="0">
                <a:latin typeface="Calibri" pitchFamily="34" charset="0"/>
                <a:ea typeface="Times New Roman" pitchFamily="18" charset="0"/>
              </a:rPr>
              <a:t> .</a:t>
            </a:r>
          </a:p>
          <a:p>
            <a:pPr algn="justLow"/>
            <a:r>
              <a:rPr lang="ar-SA" sz="3200" b="1" dirty="0" smtClean="0">
                <a:latin typeface="Calibri" pitchFamily="34" charset="0"/>
                <a:ea typeface="Times New Roman" pitchFamily="18" charset="0"/>
              </a:rPr>
              <a:t>وفي العام 1949 عاد ياسر عرفات إلى كلية الهندسة، و</a:t>
            </a:r>
            <a:r>
              <a:rPr lang="ar-JO" sz="3200" b="1" dirty="0" smtClean="0">
                <a:latin typeface="Calibri" pitchFamily="34" charset="0"/>
                <a:ea typeface="Times New Roman" pitchFamily="18" charset="0"/>
              </a:rPr>
              <a:t>انشغل بالسياسة والدراسة</a:t>
            </a:r>
            <a:r>
              <a:rPr lang="ar-SA" sz="3200" b="1" dirty="0" smtClean="0">
                <a:latin typeface="Calibri" pitchFamily="34" charset="0"/>
                <a:ea typeface="Times New Roman" pitchFamily="18" charset="0"/>
              </a:rPr>
              <a:t> وعمله كمدرس رياضيات في مدرسة ليلية  لتحمل نفقات دراسته خاصة بعد أن قررت السلطات المصرية إبعاد الأب في عام 1949 إلى غزة بحجة انه فلسطيني غير حائز على إقامة دائمة في مصر.</a:t>
            </a:r>
            <a:endParaRPr lang="ar-SA" sz="3200" dirty="0" smtClean="0"/>
          </a:p>
          <a:p>
            <a:pPr algn="justLow"/>
            <a:endParaRPr lang="ar-JO" sz="3200"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14</a:t>
            </a:fld>
            <a:endParaRPr lang="en-US"/>
          </a:p>
        </p:txBody>
      </p:sp>
      <p:sp>
        <p:nvSpPr>
          <p:cNvPr id="6" name="Footer Placeholder 5"/>
          <p:cNvSpPr>
            <a:spLocks noGrp="1"/>
          </p:cNvSpPr>
          <p:nvPr>
            <p:ph type="ftr" sz="quarter" idx="12"/>
          </p:nvPr>
        </p:nvSpPr>
        <p:spPr/>
        <p:txBody>
          <a:bodyPr/>
          <a:lstStyle/>
          <a:p>
            <a:pPr>
              <a:defRPr/>
            </a:pPr>
            <a:r>
              <a:rPr lang="en-US" dirty="0" smtClean="0"/>
              <a:t>1</a:t>
            </a:r>
            <a:endParaRPr lang="en-US" dirty="0"/>
          </a:p>
        </p:txBody>
      </p:sp>
      <p:pic>
        <p:nvPicPr>
          <p:cNvPr id="4098" name="Picture 2" descr="C:\Users\Rtuameh\Desktop\لاجئين.jpg"/>
          <p:cNvPicPr>
            <a:picLocks noChangeAspect="1" noChangeArrowheads="1"/>
          </p:cNvPicPr>
          <p:nvPr/>
        </p:nvPicPr>
        <p:blipFill>
          <a:blip r:embed="rId2"/>
          <a:srcRect/>
          <a:stretch>
            <a:fillRect/>
          </a:stretch>
        </p:blipFill>
        <p:spPr bwMode="auto">
          <a:xfrm rot="16200000">
            <a:off x="5820842" y="2591870"/>
            <a:ext cx="3581403" cy="251246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947018">
            <a:off x="4278840" y="523751"/>
            <a:ext cx="7120865" cy="457200"/>
          </a:xfrm>
        </p:spPr>
        <p:txBody>
          <a:bodyPr>
            <a:noAutofit/>
          </a:bodyPr>
          <a:lstStyle/>
          <a:p>
            <a:r>
              <a:rPr lang="ar-JO" sz="4000" dirty="0" smtClean="0">
                <a:solidFill>
                  <a:srgbClr val="FF0000"/>
                </a:solidFill>
              </a:rPr>
              <a:t>رابطة الطلاب الفلسطينيين</a:t>
            </a:r>
            <a:endParaRPr lang="ar-JO" sz="4000" dirty="0">
              <a:solidFill>
                <a:srgbClr val="FF0000"/>
              </a:solidFill>
            </a:endParaRPr>
          </a:p>
        </p:txBody>
      </p:sp>
      <p:sp>
        <p:nvSpPr>
          <p:cNvPr id="3" name="Text Placeholder 2"/>
          <p:cNvSpPr>
            <a:spLocks noGrp="1"/>
          </p:cNvSpPr>
          <p:nvPr>
            <p:ph type="body" idx="2"/>
          </p:nvPr>
        </p:nvSpPr>
        <p:spPr>
          <a:xfrm>
            <a:off x="6812280" y="0"/>
            <a:ext cx="1527048" cy="5791200"/>
          </a:xfrm>
        </p:spPr>
        <p:txBody>
          <a:bodyPr/>
          <a:lstStyle/>
          <a:p>
            <a:endParaRPr lang="ar-JO" dirty="0"/>
          </a:p>
        </p:txBody>
      </p:sp>
      <p:sp>
        <p:nvSpPr>
          <p:cNvPr id="4" name="Content Placeholder 3"/>
          <p:cNvSpPr>
            <a:spLocks noGrp="1"/>
          </p:cNvSpPr>
          <p:nvPr>
            <p:ph sz="quarter" idx="1"/>
          </p:nvPr>
        </p:nvSpPr>
        <p:spPr>
          <a:xfrm>
            <a:off x="0" y="0"/>
            <a:ext cx="6172200" cy="6858000"/>
          </a:xfrm>
        </p:spPr>
        <p:txBody>
          <a:bodyPr/>
          <a:lstStyle/>
          <a:p>
            <a:pPr algn="justLow"/>
            <a:r>
              <a:rPr lang="ar-JO" sz="3200" b="1" dirty="0" smtClean="0">
                <a:latin typeface="Calibri" pitchFamily="34" charset="0"/>
                <a:cs typeface="Times New Roman" pitchFamily="18" charset="0"/>
              </a:rPr>
              <a:t>1950</a:t>
            </a:r>
            <a:r>
              <a:rPr lang="ar-SA" sz="3200" b="1" dirty="0" smtClean="0">
                <a:latin typeface="Calibri" pitchFamily="34" charset="0"/>
                <a:cs typeface="Times New Roman" pitchFamily="18" charset="0"/>
              </a:rPr>
              <a:t>أسس ياسر عرفات مع عدد من الطلاب الفلسطينيين رابطة أسموها " رابطة الطلاب الفلسطينيين" </a:t>
            </a:r>
            <a:r>
              <a:rPr lang="ar-JO" sz="3200" b="1" dirty="0" smtClean="0">
                <a:latin typeface="Calibri" pitchFamily="34" charset="0"/>
                <a:cs typeface="Times New Roman" pitchFamily="18" charset="0"/>
              </a:rPr>
              <a:t>وانتخب</a:t>
            </a:r>
            <a:r>
              <a:rPr lang="ar-SA" sz="3200" b="1" dirty="0" smtClean="0">
                <a:latin typeface="Calibri" pitchFamily="34" charset="0"/>
                <a:cs typeface="Times New Roman" pitchFamily="18" charset="0"/>
              </a:rPr>
              <a:t> رئيسا لها</a:t>
            </a:r>
            <a:r>
              <a:rPr lang="ar-JO" sz="3200" b="1" dirty="0" smtClean="0">
                <a:latin typeface="Calibri" pitchFamily="34" charset="0"/>
                <a:cs typeface="Times New Roman" pitchFamily="18" charset="0"/>
              </a:rPr>
              <a:t>،</a:t>
            </a:r>
            <a:r>
              <a:rPr lang="ar-SA" sz="3200" b="1" dirty="0" smtClean="0">
                <a:latin typeface="Calibri" pitchFamily="34" charset="0"/>
                <a:cs typeface="Times New Roman" pitchFamily="18" charset="0"/>
              </a:rPr>
              <a:t> </a:t>
            </a:r>
            <a:r>
              <a:rPr lang="ar-JO" sz="3200" b="1" dirty="0" smtClean="0">
                <a:latin typeface="Calibri" pitchFamily="34" charset="0"/>
                <a:cs typeface="Times New Roman" pitchFamily="18" charset="0"/>
              </a:rPr>
              <a:t>و</a:t>
            </a:r>
            <a:r>
              <a:rPr lang="ar-SA" sz="3200" b="1" dirty="0" smtClean="0">
                <a:latin typeface="Calibri" pitchFamily="34" charset="0"/>
                <a:cs typeface="Times New Roman" pitchFamily="18" charset="0"/>
              </a:rPr>
              <a:t>في العام 1951ألقى في مؤتمر طلابي كبير عقد في جامعة الملك فؤاد في أيار 1951 كلمة باسم فلسطين قال</a:t>
            </a:r>
            <a:r>
              <a:rPr lang="ar-JO" sz="3200" b="1" dirty="0" smtClean="0">
                <a:latin typeface="Calibri" pitchFamily="34" charset="0"/>
                <a:cs typeface="Times New Roman" pitchFamily="18" charset="0"/>
              </a:rPr>
              <a:t> فيه</a:t>
            </a:r>
            <a:r>
              <a:rPr lang="ar-SA" sz="3200" b="1" dirty="0" smtClean="0">
                <a:latin typeface="Calibri" pitchFamily="34" charset="0"/>
                <a:cs typeface="Times New Roman" pitchFamily="18" charset="0"/>
              </a:rPr>
              <a:t>"أيها الزملاء، لا وقت للكلام ولندع الرصاص يتكلم".</a:t>
            </a:r>
            <a:endParaRPr lang="en-US" sz="3200" dirty="0" smtClean="0"/>
          </a:p>
          <a:p>
            <a:pPr algn="justLow"/>
            <a:r>
              <a:rPr lang="ar-SA" sz="3200" b="1" dirty="0" smtClean="0">
                <a:latin typeface="Calibri" pitchFamily="34" charset="0"/>
                <a:cs typeface="Times New Roman" pitchFamily="18" charset="0"/>
              </a:rPr>
              <a:t>منذ العام 1951 أصبح ياسر عرفات معروفا على مستوى الحركة الطلابية العالمية، وشارك في مؤتمرات طلابية في عدة دول مثل</a:t>
            </a:r>
            <a:r>
              <a:rPr lang="ar-JO" sz="3200" b="1" dirty="0" smtClean="0">
                <a:latin typeface="Calibri" pitchFamily="34" charset="0"/>
                <a:cs typeface="Times New Roman" pitchFamily="18" charset="0"/>
              </a:rPr>
              <a:t>:</a:t>
            </a:r>
            <a:r>
              <a:rPr lang="ar-SA" sz="3200" b="1" dirty="0" smtClean="0">
                <a:latin typeface="Calibri" pitchFamily="34" charset="0"/>
                <a:cs typeface="Times New Roman" pitchFamily="18" charset="0"/>
              </a:rPr>
              <a:t> بلغاريا ،الاتحاد السوفيتي ،تشيكوسلوفاكيا ،بولندا وألمانيا الشرقية، وأنشأ خلالها شبكة واسعة من العلاقات والصداقات والتحالفات</a:t>
            </a:r>
            <a:r>
              <a:rPr lang="ar-JO" sz="3200" b="1" dirty="0" smtClean="0">
                <a:latin typeface="Calibri" pitchFamily="34" charset="0"/>
                <a:cs typeface="Times New Roman" pitchFamily="18" charset="0"/>
              </a:rPr>
              <a:t>.</a:t>
            </a:r>
            <a:endParaRPr lang="ar-JO" sz="3200"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15</a:t>
            </a:fld>
            <a:endParaRPr lang="en-US"/>
          </a:p>
        </p:txBody>
      </p:sp>
      <p:sp>
        <p:nvSpPr>
          <p:cNvPr id="6" name="Footer Placeholder 5"/>
          <p:cNvSpPr>
            <a:spLocks noGrp="1"/>
          </p:cNvSpPr>
          <p:nvPr>
            <p:ph type="ftr" sz="quarter" idx="12"/>
          </p:nvPr>
        </p:nvSpPr>
        <p:spPr>
          <a:xfrm rot="5400000">
            <a:off x="7040562" y="2789238"/>
            <a:ext cx="3200400" cy="365125"/>
          </a:xfrm>
        </p:spPr>
        <p:txBody>
          <a:bodyPr/>
          <a:lstStyle/>
          <a:p>
            <a:pPr>
              <a:defRPr/>
            </a:pPr>
            <a:r>
              <a:rPr lang="en-US" smtClean="0"/>
              <a:t>1</a:t>
            </a:r>
            <a:endParaRPr lang="en-US"/>
          </a:p>
        </p:txBody>
      </p:sp>
      <p:pic>
        <p:nvPicPr>
          <p:cNvPr id="13314" name="Picture 2" descr="C:\Users\Rtuameh\Desktop\ياسر فيالاتحاد العام1956.jpg"/>
          <p:cNvPicPr>
            <a:picLocks noChangeAspect="1" noChangeArrowheads="1"/>
          </p:cNvPicPr>
          <p:nvPr/>
        </p:nvPicPr>
        <p:blipFill>
          <a:blip r:embed="rId2"/>
          <a:srcRect/>
          <a:stretch>
            <a:fillRect/>
          </a:stretch>
        </p:blipFill>
        <p:spPr bwMode="auto">
          <a:xfrm rot="17901886">
            <a:off x="6062734" y="3157845"/>
            <a:ext cx="2906482" cy="213108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52445">
            <a:off x="2466210" y="1526406"/>
            <a:ext cx="6309360" cy="1264754"/>
          </a:xfrm>
        </p:spPr>
        <p:txBody>
          <a:bodyPr>
            <a:noAutofit/>
          </a:bodyPr>
          <a:lstStyle/>
          <a:p>
            <a:pPr algn="r"/>
            <a:r>
              <a:rPr lang="ar-JO" sz="4000" dirty="0" smtClean="0">
                <a:solidFill>
                  <a:srgbClr val="FF0000"/>
                </a:solidFill>
              </a:rPr>
              <a:t>       ثورة </a:t>
            </a:r>
            <a:br>
              <a:rPr lang="ar-JO" sz="4000" dirty="0" smtClean="0">
                <a:solidFill>
                  <a:srgbClr val="FF0000"/>
                </a:solidFill>
              </a:rPr>
            </a:br>
            <a:r>
              <a:rPr lang="ar-JO" sz="4000" dirty="0" smtClean="0">
                <a:solidFill>
                  <a:srgbClr val="FF0000"/>
                </a:solidFill>
              </a:rPr>
              <a:t>الضباط الاحرار</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a:p>
        </p:txBody>
      </p:sp>
      <p:sp>
        <p:nvSpPr>
          <p:cNvPr id="4" name="Content Placeholder 3"/>
          <p:cNvSpPr>
            <a:spLocks noGrp="1"/>
          </p:cNvSpPr>
          <p:nvPr>
            <p:ph sz="quarter" idx="1"/>
          </p:nvPr>
        </p:nvSpPr>
        <p:spPr>
          <a:xfrm>
            <a:off x="0" y="0"/>
            <a:ext cx="6172200" cy="6858000"/>
          </a:xfrm>
        </p:spPr>
        <p:txBody>
          <a:bodyPr/>
          <a:lstStyle/>
          <a:p>
            <a:pPr algn="justLow"/>
            <a:r>
              <a:rPr lang="ar-SA" sz="3200" b="1" dirty="0" smtClean="0">
                <a:latin typeface="Calibri" pitchFamily="34" charset="0"/>
                <a:ea typeface="Times New Roman" pitchFamily="18" charset="0"/>
              </a:rPr>
              <a:t>بعد ثورة 23تموز 1952 سعى إلى لقاء الرئيس الجنرال محمد نجيب ،وسلمه عهد وفاء من الطلاب الفلسطينيين</a:t>
            </a:r>
            <a:r>
              <a:rPr lang="ar-JO" sz="3200" b="1" dirty="0" smtClean="0">
                <a:latin typeface="Calibri" pitchFamily="34" charset="0"/>
                <a:ea typeface="Times New Roman" pitchFamily="18" charset="0"/>
              </a:rPr>
              <a:t> </a:t>
            </a:r>
            <a:r>
              <a:rPr lang="ar-SA" sz="3200" b="1" dirty="0" smtClean="0">
                <a:latin typeface="Calibri" pitchFamily="34" charset="0"/>
                <a:ea typeface="Times New Roman" pitchFamily="18" charset="0"/>
              </a:rPr>
              <a:t>مكتوبا بدمهم وفيه الكلمات"لا تنس فلسطين"،ونشرت الصحف المصرية في اليوم التالي صورة نجيب يستقبل عرفات ، وكانت تلك أول صورة لياسر عرفات مع سياسيين وعظماء</a:t>
            </a:r>
            <a:r>
              <a:rPr lang="en-US" sz="3200" b="1" dirty="0" smtClean="0">
                <a:latin typeface="Calibri" pitchFamily="34" charset="0"/>
                <a:ea typeface="Times New Roman" pitchFamily="18" charset="0"/>
              </a:rPr>
              <a:t>.</a:t>
            </a:r>
          </a:p>
          <a:p>
            <a:pPr algn="justLow"/>
            <a:r>
              <a:rPr lang="ar-JO" sz="3200" b="1" dirty="0" smtClean="0">
                <a:latin typeface="Calibri" pitchFamily="34" charset="0"/>
                <a:ea typeface="Times New Roman" pitchFamily="18" charset="0"/>
              </a:rPr>
              <a:t>في </a:t>
            </a:r>
            <a:r>
              <a:rPr lang="ar-SA" sz="3200" b="1" dirty="0" smtClean="0">
                <a:latin typeface="Calibri" pitchFamily="34" charset="0"/>
                <a:ea typeface="Times New Roman" pitchFamily="18" charset="0"/>
              </a:rPr>
              <a:t>هذه المرحلة الجامعية  تعرف إلى عدد ممن أصبحوا رفاق دربه في قيادة الثورة الفلسطينية</a:t>
            </a:r>
            <a:r>
              <a:rPr lang="ar-JO" sz="3200" b="1" dirty="0" smtClean="0">
                <a:latin typeface="Calibri" pitchFamily="34" charset="0"/>
                <a:ea typeface="Times New Roman" pitchFamily="18" charset="0"/>
              </a:rPr>
              <a:t>،</a:t>
            </a:r>
            <a:r>
              <a:rPr lang="ar-SA" sz="3200" b="1" dirty="0" smtClean="0">
                <a:latin typeface="Calibri" pitchFamily="34" charset="0"/>
                <a:ea typeface="Times New Roman" pitchFamily="18" charset="0"/>
              </a:rPr>
              <a:t> ومنهم صلاح خلف "أبو إياد"في القاهرة  وخليل الوزير "أبو جهاد" في غزة</a:t>
            </a:r>
            <a:r>
              <a:rPr lang="ar-JO" sz="3200" b="1" dirty="0" smtClean="0">
                <a:latin typeface="Calibri" pitchFamily="34" charset="0"/>
                <a:ea typeface="Times New Roman" pitchFamily="18" charset="0"/>
              </a:rPr>
              <a:t>،</a:t>
            </a:r>
            <a:r>
              <a:rPr lang="ar-SA" sz="3200" b="1" dirty="0" smtClean="0">
                <a:latin typeface="Calibri" pitchFamily="34" charset="0"/>
                <a:ea typeface="Times New Roman" pitchFamily="18" charset="0"/>
              </a:rPr>
              <a:t> وكان أبو جهاد </a:t>
            </a:r>
            <a:r>
              <a:rPr lang="ar-JO" sz="3200" b="1" dirty="0" smtClean="0">
                <a:latin typeface="Calibri" pitchFamily="34" charset="0"/>
                <a:ea typeface="Times New Roman" pitchFamily="18" charset="0"/>
              </a:rPr>
              <a:t>قد </a:t>
            </a:r>
            <a:r>
              <a:rPr lang="ar-SA" sz="3200" b="1" dirty="0" smtClean="0">
                <a:latin typeface="Calibri" pitchFamily="34" charset="0"/>
                <a:ea typeface="Times New Roman" pitchFamily="18" charset="0"/>
              </a:rPr>
              <a:t>أسس نواة للفدائيين في قطاع غزة</a:t>
            </a:r>
            <a:r>
              <a:rPr lang="en-US" sz="3200" b="1" dirty="0" smtClean="0">
                <a:latin typeface="Calibri" pitchFamily="34" charset="0"/>
                <a:ea typeface="Times New Roman" pitchFamily="18" charset="0"/>
              </a:rPr>
              <a:t>.</a:t>
            </a:r>
          </a:p>
          <a:p>
            <a:pPr algn="justLow"/>
            <a:r>
              <a:rPr lang="en-US" sz="3200" b="1" dirty="0" smtClean="0">
                <a:latin typeface="Calibri" pitchFamily="34" charset="0"/>
                <a:ea typeface="Times New Roman" pitchFamily="18" charset="0"/>
              </a:rPr>
              <a:t/>
            </a:r>
            <a:br>
              <a:rPr lang="en-US" sz="3200" b="1" dirty="0" smtClean="0">
                <a:latin typeface="Calibri" pitchFamily="34" charset="0"/>
                <a:ea typeface="Times New Roman" pitchFamily="18" charset="0"/>
              </a:rPr>
            </a:br>
            <a:endParaRPr lang="ar-SA" sz="3200" b="1" dirty="0" smtClean="0">
              <a:latin typeface="Calibri" pitchFamily="34" charset="0"/>
              <a:ea typeface="Times New Roman" pitchFamily="18" charset="0"/>
            </a:endParaRPr>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16</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14339" name="Picture 3" descr="C:\Users\Rtuameh\Desktop\1953 ياسر عرفات.jpg"/>
          <p:cNvPicPr>
            <a:picLocks noChangeAspect="1" noChangeArrowheads="1"/>
          </p:cNvPicPr>
          <p:nvPr/>
        </p:nvPicPr>
        <p:blipFill>
          <a:blip r:embed="rId2"/>
          <a:srcRect/>
          <a:stretch>
            <a:fillRect/>
          </a:stretch>
        </p:blipFill>
        <p:spPr bwMode="auto">
          <a:xfrm rot="17764291">
            <a:off x="5556662" y="2773852"/>
            <a:ext cx="3629025" cy="21717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99729">
            <a:off x="5333126" y="593885"/>
            <a:ext cx="3731050" cy="1170497"/>
          </a:xfrm>
        </p:spPr>
        <p:txBody>
          <a:bodyPr>
            <a:noAutofit/>
          </a:bodyPr>
          <a:lstStyle/>
          <a:p>
            <a:pPr algn="ctr"/>
            <a:r>
              <a:rPr lang="ar-JO" sz="4000" dirty="0" smtClean="0">
                <a:solidFill>
                  <a:srgbClr val="FF0000"/>
                </a:solidFill>
              </a:rPr>
              <a:t>العدوان </a:t>
            </a:r>
            <a:r>
              <a:rPr lang="ar-JO" sz="4000" dirty="0" smtClean="0">
                <a:solidFill>
                  <a:srgbClr val="FF0000"/>
                </a:solidFill>
              </a:rPr>
              <a:t>الثلاثي </a:t>
            </a:r>
            <a:r>
              <a:rPr lang="ar-JO" sz="4000" dirty="0" smtClean="0">
                <a:solidFill>
                  <a:srgbClr val="FF0000"/>
                </a:solidFill>
              </a:rPr>
              <a:t>  </a:t>
            </a:r>
            <a:br>
              <a:rPr lang="ar-JO" sz="4000" dirty="0" smtClean="0">
                <a:solidFill>
                  <a:srgbClr val="FF0000"/>
                </a:solidFill>
              </a:rPr>
            </a:br>
            <a:r>
              <a:rPr lang="ar-JO" sz="4000" dirty="0" smtClean="0">
                <a:solidFill>
                  <a:srgbClr val="FF0000"/>
                </a:solidFill>
              </a:rPr>
              <a:t>على مصر    </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a:p>
        </p:txBody>
      </p:sp>
      <p:sp>
        <p:nvSpPr>
          <p:cNvPr id="4" name="Content Placeholder 3"/>
          <p:cNvSpPr>
            <a:spLocks noGrp="1"/>
          </p:cNvSpPr>
          <p:nvPr>
            <p:ph sz="quarter" idx="1"/>
          </p:nvPr>
        </p:nvSpPr>
        <p:spPr>
          <a:xfrm>
            <a:off x="0" y="0"/>
            <a:ext cx="6172200" cy="6858000"/>
          </a:xfrm>
        </p:spPr>
        <p:txBody>
          <a:bodyPr/>
          <a:lstStyle/>
          <a:p>
            <a:pPr algn="justLow">
              <a:defRPr/>
            </a:pPr>
            <a:r>
              <a:rPr lang="ar-SA" sz="3200" b="1" dirty="0" smtClean="0">
                <a:latin typeface="Calibri" pitchFamily="34" charset="0"/>
                <a:ea typeface="Times New Roman" pitchFamily="18" charset="0"/>
              </a:rPr>
              <a:t>تخرج من الجامعة في العام 1955، </a:t>
            </a:r>
            <a:r>
              <a:rPr lang="ar-JO" sz="3200" b="1" dirty="0" smtClean="0">
                <a:latin typeface="Calibri" pitchFamily="34" charset="0"/>
                <a:ea typeface="Times New Roman" pitchFamily="18" charset="0"/>
              </a:rPr>
              <a:t>و</a:t>
            </a:r>
            <a:r>
              <a:rPr lang="ar-SA" sz="3200" b="1" dirty="0" smtClean="0">
                <a:latin typeface="Calibri" pitchFamily="34" charset="0"/>
                <a:ea typeface="Times New Roman" pitchFamily="18" charset="0"/>
              </a:rPr>
              <a:t>أسس رابطة الخريجين الفلسطينيين, ووسع </a:t>
            </a:r>
            <a:r>
              <a:rPr lang="ar-JO" sz="3200" b="1" dirty="0" smtClean="0">
                <a:latin typeface="Calibri" pitchFamily="34" charset="0"/>
                <a:ea typeface="Times New Roman" pitchFamily="18" charset="0"/>
              </a:rPr>
              <a:t>   </a:t>
            </a:r>
            <a:r>
              <a:rPr lang="ar-SA" sz="3200" b="1" dirty="0" smtClean="0">
                <a:latin typeface="Calibri" pitchFamily="34" charset="0"/>
                <a:ea typeface="Times New Roman" pitchFamily="18" charset="0"/>
              </a:rPr>
              <a:t>علاقاته </a:t>
            </a:r>
            <a:r>
              <a:rPr lang="ar-SA" sz="3200" b="1" dirty="0" smtClean="0">
                <a:latin typeface="Calibri" pitchFamily="34" charset="0"/>
                <a:ea typeface="Times New Roman" pitchFamily="18" charset="0"/>
              </a:rPr>
              <a:t>مع الاتحادات الطلابية والمنظمات السياسية على امتداد العالم.</a:t>
            </a:r>
          </a:p>
          <a:p>
            <a:pPr algn="justLow">
              <a:defRPr/>
            </a:pPr>
            <a:r>
              <a:rPr lang="ar-SA" sz="3200" b="1" dirty="0" smtClean="0">
                <a:latin typeface="Calibri" pitchFamily="34" charset="0"/>
                <a:ea typeface="Times New Roman" pitchFamily="18" charset="0"/>
              </a:rPr>
              <a:t>وفي عامي 1956-1957، عمل مهندسا في الشركة المصرية للإسمنت في المحلة الكبرى. </a:t>
            </a:r>
          </a:p>
          <a:p>
            <a:pPr algn="justLow" eaLnBrk="0" hangingPunct="0">
              <a:defRPr/>
            </a:pPr>
            <a:r>
              <a:rPr lang="ar-SA" sz="3200" b="1" dirty="0" smtClean="0">
                <a:latin typeface="Calibri" pitchFamily="34" charset="0"/>
                <a:ea typeface="Times New Roman" pitchFamily="18" charset="0"/>
              </a:rPr>
              <a:t>فور اندلاع  حرب السويس  في 28 تشرين الأول 1956 "العدوان الثلاثي" التحق ياسر عرفات بالجيش المصري كضابط احتياط في وحدة الهندسة المتمركزة في منطقة بور سعيد، واستخدم  ياسر كل معلوماته في القتال ضد الجيوش الغازية.</a:t>
            </a:r>
            <a:endParaRPr lang="en-US" sz="3200" dirty="0" smtClean="0"/>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17</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7170" name="Picture 2" descr="C:\Users\Rtuameh\Desktop\عدوان.jpg"/>
          <p:cNvPicPr>
            <a:picLocks noChangeAspect="1" noChangeArrowheads="1"/>
          </p:cNvPicPr>
          <p:nvPr/>
        </p:nvPicPr>
        <p:blipFill>
          <a:blip r:embed="rId2"/>
          <a:srcRect/>
          <a:stretch>
            <a:fillRect/>
          </a:stretch>
        </p:blipFill>
        <p:spPr bwMode="auto">
          <a:xfrm rot="16200000">
            <a:off x="5644356" y="2661444"/>
            <a:ext cx="3886201" cy="237331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278868">
            <a:off x="2793515" y="1096484"/>
            <a:ext cx="6309360" cy="1334277"/>
          </a:xfrm>
        </p:spPr>
        <p:txBody>
          <a:bodyPr>
            <a:noAutofit/>
          </a:bodyPr>
          <a:lstStyle/>
          <a:p>
            <a:pPr algn="r"/>
            <a:r>
              <a:rPr lang="ar-JO" sz="4000" dirty="0" smtClean="0">
                <a:solidFill>
                  <a:srgbClr val="FF0000"/>
                </a:solidFill>
              </a:rPr>
              <a:t>الخلية الاولى في</a:t>
            </a:r>
            <a:br>
              <a:rPr lang="ar-JO" sz="4000" dirty="0" smtClean="0">
                <a:solidFill>
                  <a:srgbClr val="FF0000"/>
                </a:solidFill>
              </a:rPr>
            </a:br>
            <a:r>
              <a:rPr lang="ar-JO" sz="4000" dirty="0" smtClean="0">
                <a:solidFill>
                  <a:srgbClr val="FF0000"/>
                </a:solidFill>
              </a:rPr>
              <a:t>     الكويت</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477000" cy="6858000"/>
          </a:xfrm>
        </p:spPr>
        <p:txBody>
          <a:bodyPr/>
          <a:lstStyle/>
          <a:p>
            <a:pPr algn="justLow"/>
            <a:r>
              <a:rPr lang="ar-SA" sz="3200" b="1" dirty="0" smtClean="0">
                <a:latin typeface="Calibri" pitchFamily="34" charset="0"/>
                <a:ea typeface="Times New Roman" pitchFamily="18" charset="0"/>
              </a:rPr>
              <a:t>استقر عرفات في الكويت عام 1957وعمل في البداية مهندسا في وزارة الأشغال العامة، </a:t>
            </a:r>
            <a:r>
              <a:rPr lang="ar-JO" sz="3200" b="1" dirty="0" smtClean="0">
                <a:latin typeface="Calibri" pitchFamily="34" charset="0"/>
                <a:ea typeface="Times New Roman" pitchFamily="18" charset="0"/>
              </a:rPr>
              <a:t>ثم </a:t>
            </a:r>
            <a:r>
              <a:rPr lang="ar-SA" sz="3200" b="1" dirty="0" smtClean="0">
                <a:latin typeface="Calibri" pitchFamily="34" charset="0"/>
                <a:ea typeface="Times New Roman" pitchFamily="18" charset="0"/>
              </a:rPr>
              <a:t>أنشأ </a:t>
            </a:r>
            <a:r>
              <a:rPr lang="ar-JO" sz="3200" b="1" dirty="0" smtClean="0">
                <a:latin typeface="Calibri" pitchFamily="34" charset="0"/>
                <a:ea typeface="Times New Roman" pitchFamily="18" charset="0"/>
              </a:rPr>
              <a:t>شركة للبناء مع رجل اعمال مصري. </a:t>
            </a:r>
          </a:p>
          <a:p>
            <a:pPr algn="justLow"/>
            <a:r>
              <a:rPr lang="ar-SA" sz="3200" b="1" dirty="0" smtClean="0"/>
              <a:t>كانت الكويت منشأ الخلية الأولى لحركة «فتح»، وفيها تمكن ياسر عرفات من الحصول على دعم الأثرياء الفلسطينيين أمثال طلعت الغصين وهاني القدومي وعبد المحسن القطان وهاني أبو السعود. </a:t>
            </a:r>
            <a:r>
              <a:rPr lang="ar-JO" sz="3200" b="1" dirty="0" smtClean="0"/>
              <a:t>وفي اللقاء التاسيسي الاول ل</a:t>
            </a:r>
            <a:r>
              <a:rPr lang="ar-SA" sz="3200" b="1" dirty="0" smtClean="0"/>
              <a:t>لخلية الأولى لحركة «فتح» </a:t>
            </a:r>
            <a:r>
              <a:rPr lang="ar-JO" sz="3200" b="1" dirty="0" smtClean="0"/>
              <a:t>والتي تضم</a:t>
            </a:r>
            <a:r>
              <a:rPr lang="ar-SA" sz="3200" b="1" dirty="0" smtClean="0"/>
              <a:t> : </a:t>
            </a:r>
            <a:r>
              <a:rPr lang="ar-JO" sz="3200" b="1" dirty="0" smtClean="0"/>
              <a:t>       </a:t>
            </a:r>
            <a:r>
              <a:rPr lang="ar-SA" sz="3200" b="1" dirty="0" smtClean="0"/>
              <a:t>ياسر عرفات وأبو جهاد وعادل عبد الكريم وتوفيق شديد ويوسف عميرة وعبد الله الدنان. صاغوا «بيان الحركة» ووضعوا كراس «هيكل البناء الثوري» واتفقوا على اسم «فتح»</a:t>
            </a:r>
            <a:r>
              <a:rPr lang="ar-JO" sz="3200" b="1" dirty="0" smtClean="0"/>
              <a:t>.</a:t>
            </a:r>
            <a:endParaRPr lang="ar-JO" b="1"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18</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1027" name="Picture 3" descr="C:\Users\Rtuameh\Desktop\رفاق درب ابو عمار في الكويت.jpg"/>
          <p:cNvPicPr>
            <a:picLocks noChangeAspect="1" noChangeArrowheads="1"/>
          </p:cNvPicPr>
          <p:nvPr/>
        </p:nvPicPr>
        <p:blipFill>
          <a:blip r:embed="rId2"/>
          <a:srcRect/>
          <a:stretch>
            <a:fillRect/>
          </a:stretch>
        </p:blipFill>
        <p:spPr bwMode="auto">
          <a:xfrm rot="16200000">
            <a:off x="5726193" y="2449593"/>
            <a:ext cx="3733802" cy="279701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579499">
            <a:off x="2858553" y="2295154"/>
            <a:ext cx="6309360" cy="1206375"/>
          </a:xfrm>
        </p:spPr>
        <p:txBody>
          <a:bodyPr>
            <a:noAutofit/>
          </a:bodyPr>
          <a:lstStyle/>
          <a:p>
            <a:pPr algn="r"/>
            <a:r>
              <a:rPr lang="ar-JO" sz="4000" dirty="0" smtClean="0">
                <a:solidFill>
                  <a:srgbClr val="FF0000"/>
                </a:solidFill>
              </a:rPr>
              <a:t>تسمية الحركة</a:t>
            </a:r>
            <a:br>
              <a:rPr lang="ar-JO" sz="4000" dirty="0" smtClean="0">
                <a:solidFill>
                  <a:srgbClr val="FF0000"/>
                </a:solidFill>
              </a:rPr>
            </a:br>
            <a:r>
              <a:rPr lang="ar-JO" sz="4000" dirty="0" smtClean="0">
                <a:solidFill>
                  <a:srgbClr val="FF0000"/>
                </a:solidFill>
              </a:rPr>
              <a:t>والمنتسبون الجدد</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172200" cy="6858000"/>
          </a:xfrm>
        </p:spPr>
        <p:txBody>
          <a:bodyPr/>
          <a:lstStyle/>
          <a:p>
            <a:pPr algn="justLow"/>
            <a:r>
              <a:rPr lang="ar-JO" b="1" dirty="0" smtClean="0">
                <a:latin typeface="Calibri" pitchFamily="34" charset="0"/>
                <a:ea typeface="Times New Roman" pitchFamily="18" charset="0"/>
              </a:rPr>
              <a:t> </a:t>
            </a:r>
            <a:r>
              <a:rPr lang="ar-JO" sz="3200" b="1" dirty="0" smtClean="0">
                <a:latin typeface="Calibri" pitchFamily="34" charset="0"/>
                <a:ea typeface="Times New Roman" pitchFamily="18" charset="0"/>
              </a:rPr>
              <a:t>عن التسمية </a:t>
            </a:r>
            <a:r>
              <a:rPr lang="ar-SA" sz="3200" b="1" dirty="0" smtClean="0">
                <a:latin typeface="Calibri" pitchFamily="34" charset="0"/>
                <a:ea typeface="Times New Roman" pitchFamily="18" charset="0"/>
              </a:rPr>
              <a:t>قال ياسر عرفات: "هي حركة التحرير الوطني الفلسطيني</a:t>
            </a:r>
            <a:r>
              <a:rPr lang="ar-JO" sz="3200" b="1" dirty="0" smtClean="0">
                <a:latin typeface="Calibri" pitchFamily="34" charset="0"/>
                <a:ea typeface="Times New Roman" pitchFamily="18" charset="0"/>
              </a:rPr>
              <a:t>،</a:t>
            </a:r>
            <a:r>
              <a:rPr lang="ar-SA" sz="3200" b="1" dirty="0" smtClean="0">
                <a:latin typeface="Calibri" pitchFamily="34" charset="0"/>
                <a:ea typeface="Times New Roman" pitchFamily="18" charset="0"/>
              </a:rPr>
              <a:t> واختصارها حتوف</a:t>
            </a:r>
            <a:r>
              <a:rPr lang="ar-JO" sz="3200" b="1" dirty="0" smtClean="0">
                <a:latin typeface="Calibri" pitchFamily="34" charset="0"/>
                <a:ea typeface="Times New Roman" pitchFamily="18" charset="0"/>
              </a:rPr>
              <a:t>، </a:t>
            </a:r>
            <a:r>
              <a:rPr lang="ar-SA" sz="3200" b="1" dirty="0" smtClean="0">
                <a:latin typeface="Calibri" pitchFamily="34" charset="0"/>
                <a:ea typeface="Times New Roman" pitchFamily="18" charset="0"/>
              </a:rPr>
              <a:t>وهي كلمة ليست مناسبة ،</a:t>
            </a:r>
            <a:r>
              <a:rPr lang="ar-JO" sz="3200" b="1" dirty="0" smtClean="0">
                <a:latin typeface="Calibri" pitchFamily="34" charset="0"/>
                <a:ea typeface="Times New Roman" pitchFamily="18" charset="0"/>
              </a:rPr>
              <a:t> </a:t>
            </a:r>
            <a:r>
              <a:rPr lang="ar-SA" sz="3200" b="1" dirty="0" smtClean="0">
                <a:latin typeface="Calibri" pitchFamily="34" charset="0"/>
                <a:ea typeface="Times New Roman" pitchFamily="18" charset="0"/>
              </a:rPr>
              <a:t>حذفنا الواو فأصبحت "حتف" </a:t>
            </a:r>
            <a:r>
              <a:rPr lang="ar-JO" sz="3200" b="1" dirty="0" smtClean="0">
                <a:latin typeface="Calibri" pitchFamily="34" charset="0"/>
                <a:ea typeface="Times New Roman" pitchFamily="18" charset="0"/>
              </a:rPr>
              <a:t>، </a:t>
            </a:r>
            <a:r>
              <a:rPr lang="ar-SA" sz="3200" b="1" dirty="0" smtClean="0">
                <a:latin typeface="Calibri" pitchFamily="34" charset="0"/>
                <a:ea typeface="Times New Roman" pitchFamily="18" charset="0"/>
              </a:rPr>
              <a:t>وهي ليست مناسبة لأن شعارنا ثورة حتى النصر وليست ثورة حتى الاستشهاد</a:t>
            </a:r>
            <a:r>
              <a:rPr lang="ar-JO" sz="3200" b="1" dirty="0" smtClean="0">
                <a:latin typeface="Calibri" pitchFamily="34" charset="0"/>
                <a:ea typeface="Times New Roman" pitchFamily="18" charset="0"/>
              </a:rPr>
              <a:t>،</a:t>
            </a:r>
            <a:r>
              <a:rPr lang="ar-SA" sz="3200" b="1" dirty="0" smtClean="0">
                <a:latin typeface="Calibri" pitchFamily="34" charset="0"/>
                <a:ea typeface="Times New Roman" pitchFamily="18" charset="0"/>
              </a:rPr>
              <a:t> ولذلك قلبنا الحتف فصارت فتح .. ثورة حتى النصر المبين.”</a:t>
            </a:r>
            <a:endParaRPr lang="ar-JO" sz="3200" b="1" dirty="0" smtClean="0">
              <a:latin typeface="Calibri" pitchFamily="34" charset="0"/>
              <a:ea typeface="Times New Roman" pitchFamily="18" charset="0"/>
            </a:endParaRPr>
          </a:p>
          <a:p>
            <a:pPr algn="justLow"/>
            <a:r>
              <a:rPr lang="ar-SA" sz="3200" b="1" dirty="0" smtClean="0"/>
              <a:t>ثم بدأوا الاتصال برفاقهم القدامى في غزة وسورية، فانضم إليهم صلاح خلف وكمال عدوان في سنة 1959. ولم تكد سنة 1959 تنصرم حتى كان عدد أعضاء الحركة قد فاق الخمسمئة</a:t>
            </a:r>
            <a:r>
              <a:rPr lang="en-US" sz="3200" b="1" dirty="0" smtClean="0"/>
              <a:t>.</a:t>
            </a:r>
          </a:p>
          <a:p>
            <a:pPr algn="justLow"/>
            <a:endParaRPr lang="ar-JO" sz="3200"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19</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3074" name="Picture 2" descr="C:\Users\Rtuameh\Desktop\كمال عدوان.jpg"/>
          <p:cNvPicPr>
            <a:picLocks noChangeAspect="1" noChangeArrowheads="1"/>
          </p:cNvPicPr>
          <p:nvPr/>
        </p:nvPicPr>
        <p:blipFill>
          <a:blip r:embed="rId2"/>
          <a:srcRect/>
          <a:stretch>
            <a:fillRect/>
          </a:stretch>
        </p:blipFill>
        <p:spPr bwMode="auto">
          <a:xfrm rot="18486913">
            <a:off x="6245761" y="2481233"/>
            <a:ext cx="2676879" cy="208868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43000" y="304800"/>
            <a:ext cx="7086600" cy="2057400"/>
          </a:xfrm>
        </p:spPr>
        <p:txBody>
          <a:bodyPr/>
          <a:lstStyle/>
          <a:p>
            <a:pPr algn="r" fontAlgn="auto">
              <a:spcAft>
                <a:spcPts val="0"/>
              </a:spcAft>
              <a:defRPr/>
            </a:pPr>
            <a:r>
              <a:rPr lang="ar-JO" sz="4400" dirty="0" smtClean="0">
                <a:latin typeface="Arial" pitchFamily="34" charset="0"/>
              </a:rPr>
              <a:t>      </a:t>
            </a:r>
            <a:r>
              <a:rPr lang="ar-JO" sz="6000" dirty="0" smtClean="0">
                <a:solidFill>
                  <a:schemeClr val="tx1"/>
                </a:solidFill>
                <a:latin typeface="Arial" pitchFamily="34" charset="0"/>
              </a:rPr>
              <a:t>ابو عمار </a:t>
            </a:r>
            <a:r>
              <a:rPr lang="ar-SA" sz="4400" dirty="0" smtClean="0">
                <a:latin typeface="Arial" pitchFamily="34" charset="0"/>
              </a:rPr>
              <a:t/>
            </a:r>
            <a:br>
              <a:rPr lang="ar-SA" sz="4400" dirty="0" smtClean="0">
                <a:latin typeface="Arial" pitchFamily="34" charset="0"/>
              </a:rPr>
            </a:br>
            <a:endParaRPr lang="ar-JO" dirty="0"/>
          </a:p>
        </p:txBody>
      </p:sp>
      <p:sp>
        <p:nvSpPr>
          <p:cNvPr id="9219" name="Subtitle 1"/>
          <p:cNvSpPr>
            <a:spLocks noGrp="1"/>
          </p:cNvSpPr>
          <p:nvPr>
            <p:ph type="subTitle" idx="1"/>
          </p:nvPr>
        </p:nvSpPr>
        <p:spPr>
          <a:xfrm>
            <a:off x="0" y="2362200"/>
            <a:ext cx="9144000" cy="3886200"/>
          </a:xfrm>
          <a:ln>
            <a:solidFill>
              <a:schemeClr val="accent1"/>
            </a:solidFill>
          </a:ln>
        </p:spPr>
        <p:txBody>
          <a:bodyPr/>
          <a:lstStyle/>
          <a:p>
            <a:pPr algn="justLow"/>
            <a:r>
              <a:rPr lang="ar-JO" sz="3600" dirty="0" smtClean="0">
                <a:solidFill>
                  <a:schemeClr val="tx1"/>
                </a:solidFill>
                <a:latin typeface="Arial" pitchFamily="34" charset="0"/>
              </a:rPr>
              <a:t>      </a:t>
            </a:r>
            <a:r>
              <a:rPr lang="ar-SA" sz="4000" dirty="0" smtClean="0">
                <a:solidFill>
                  <a:schemeClr val="tx1"/>
                </a:solidFill>
                <a:latin typeface="Calibri" pitchFamily="34" charset="0"/>
                <a:ea typeface="Calibri" pitchFamily="34" charset="0"/>
              </a:rPr>
              <a:t>ياسر عرفات "أبوعمار"..</a:t>
            </a:r>
            <a:r>
              <a:rPr lang="ar-JO" sz="4000" dirty="0" smtClean="0">
                <a:solidFill>
                  <a:schemeClr val="tx1"/>
                </a:solidFill>
                <a:latin typeface="Calibri" pitchFamily="34" charset="0"/>
                <a:ea typeface="Calibri" pitchFamily="34" charset="0"/>
              </a:rPr>
              <a:t>. </a:t>
            </a:r>
            <a:r>
              <a:rPr lang="ar-SA" sz="4000" dirty="0" smtClean="0">
                <a:solidFill>
                  <a:schemeClr val="tx1"/>
                </a:solidFill>
                <a:latin typeface="Calibri" pitchFamily="34" charset="0"/>
                <a:ea typeface="Calibri" pitchFamily="34" charset="0"/>
              </a:rPr>
              <a:t>الرجل الأسطورة الذي صنع بعزيمة الثائر وحنكة القائد تاريخا لأمة بأسرها</a:t>
            </a:r>
            <a:r>
              <a:rPr lang="ar-JO" sz="4000" dirty="0" smtClean="0">
                <a:solidFill>
                  <a:schemeClr val="tx1"/>
                </a:solidFill>
                <a:latin typeface="Calibri" pitchFamily="34" charset="0"/>
                <a:ea typeface="Calibri" pitchFamily="34" charset="0"/>
              </a:rPr>
              <a:t>...</a:t>
            </a:r>
            <a:r>
              <a:rPr lang="ar-SA" sz="4000" dirty="0" smtClean="0">
                <a:solidFill>
                  <a:schemeClr val="tx1"/>
                </a:solidFill>
                <a:latin typeface="Calibri" pitchFamily="34" charset="0"/>
                <a:ea typeface="Calibri" pitchFamily="34" charset="0"/>
              </a:rPr>
              <a:t> ترك بصمات واضحة جلية في فكرها ونهضتها</a:t>
            </a:r>
            <a:r>
              <a:rPr lang="ar-JO" sz="4000" dirty="0" smtClean="0">
                <a:solidFill>
                  <a:schemeClr val="tx1"/>
                </a:solidFill>
                <a:latin typeface="Calibri" pitchFamily="34" charset="0"/>
                <a:ea typeface="Calibri" pitchFamily="34" charset="0"/>
              </a:rPr>
              <a:t>... </a:t>
            </a:r>
            <a:r>
              <a:rPr lang="ar-SA" sz="4000" dirty="0" smtClean="0">
                <a:solidFill>
                  <a:schemeClr val="tx1"/>
                </a:solidFill>
                <a:latin typeface="Calibri" pitchFamily="34" charset="0"/>
                <a:ea typeface="Calibri" pitchFamily="34" charset="0"/>
              </a:rPr>
              <a:t>تربع دون منافس على عرش رمزيتها</a:t>
            </a:r>
            <a:r>
              <a:rPr lang="ar-JO" sz="4000" dirty="0" smtClean="0">
                <a:solidFill>
                  <a:schemeClr val="tx1"/>
                </a:solidFill>
                <a:latin typeface="Calibri" pitchFamily="34" charset="0"/>
                <a:ea typeface="Calibri" pitchFamily="34" charset="0"/>
              </a:rPr>
              <a:t>...</a:t>
            </a:r>
            <a:r>
              <a:rPr lang="ar-SA" sz="4000" dirty="0" smtClean="0">
                <a:solidFill>
                  <a:schemeClr val="tx1"/>
                </a:solidFill>
                <a:latin typeface="Calibri" pitchFamily="34" charset="0"/>
                <a:ea typeface="Calibri" pitchFamily="34" charset="0"/>
              </a:rPr>
              <a:t> و</a:t>
            </a:r>
            <a:r>
              <a:rPr lang="ar-JO" sz="4000" dirty="0" smtClean="0">
                <a:solidFill>
                  <a:schemeClr val="tx1"/>
                </a:solidFill>
                <a:latin typeface="Calibri" pitchFamily="34" charset="0"/>
                <a:ea typeface="Calibri" pitchFamily="34" charset="0"/>
              </a:rPr>
              <a:t>توطن في</a:t>
            </a:r>
            <a:r>
              <a:rPr lang="ar-SA" sz="4000" dirty="0" smtClean="0">
                <a:solidFill>
                  <a:schemeClr val="tx1"/>
                </a:solidFill>
                <a:latin typeface="Calibri" pitchFamily="34" charset="0"/>
                <a:ea typeface="Calibri" pitchFamily="34" charset="0"/>
              </a:rPr>
              <a:t> قلب ووجدان كل </a:t>
            </a:r>
            <a:r>
              <a:rPr lang="ar-JO" sz="4000" dirty="0" smtClean="0">
                <a:solidFill>
                  <a:schemeClr val="tx1"/>
                </a:solidFill>
                <a:latin typeface="Calibri" pitchFamily="34" charset="0"/>
                <a:ea typeface="Calibri" pitchFamily="34" charset="0"/>
              </a:rPr>
              <a:t>انسان</a:t>
            </a:r>
            <a:r>
              <a:rPr lang="ar-SA" sz="4000" dirty="0" smtClean="0">
                <a:solidFill>
                  <a:schemeClr val="tx1"/>
                </a:solidFill>
                <a:latin typeface="Calibri" pitchFamily="34" charset="0"/>
                <a:ea typeface="Calibri" pitchFamily="34" charset="0"/>
              </a:rPr>
              <a:t> حر.</a:t>
            </a:r>
            <a:r>
              <a:rPr lang="ar-JO" sz="4000" dirty="0" smtClean="0">
                <a:solidFill>
                  <a:schemeClr val="tx1"/>
                </a:solidFill>
                <a:latin typeface="Calibri" pitchFamily="34" charset="0"/>
                <a:ea typeface="Calibri" pitchFamily="34" charset="0"/>
              </a:rPr>
              <a:t>..</a:t>
            </a:r>
            <a:r>
              <a:rPr lang="ar-SA" sz="4000" dirty="0" smtClean="0">
                <a:solidFill>
                  <a:schemeClr val="tx1"/>
                </a:solidFill>
                <a:latin typeface="Calibri" pitchFamily="34" charset="0"/>
                <a:ea typeface="Calibri" pitchFamily="34" charset="0"/>
              </a:rPr>
              <a:t> وتحولت كوفيته إلى رمز للنضال ومقاومة المحتل والظلم في هذا الكون</a:t>
            </a:r>
            <a:r>
              <a:rPr lang="ar-JO" sz="4000" dirty="0" smtClean="0">
                <a:solidFill>
                  <a:schemeClr val="tx1"/>
                </a:solidFill>
                <a:latin typeface="Calibri" pitchFamily="34" charset="0"/>
                <a:ea typeface="Calibri" pitchFamily="34" charset="0"/>
              </a:rPr>
              <a:t>.</a:t>
            </a:r>
            <a:r>
              <a:rPr lang="ar-SA" sz="4000" dirty="0" smtClean="0">
                <a:solidFill>
                  <a:schemeClr val="tx1"/>
                </a:solidFill>
                <a:latin typeface="Calibri" pitchFamily="34" charset="0"/>
                <a:ea typeface="Calibri" pitchFamily="34" charset="0"/>
              </a:rPr>
              <a:t> </a:t>
            </a:r>
            <a:endParaRPr lang="en-US" sz="4000" dirty="0" smtClean="0">
              <a:solidFill>
                <a:schemeClr val="tx1"/>
              </a:solidFill>
            </a:endParaRPr>
          </a:p>
          <a:p>
            <a:pPr algn="r"/>
            <a:endParaRPr lang="ar-JO" sz="3600" dirty="0" smtClean="0">
              <a:solidFill>
                <a:schemeClr val="tx1"/>
              </a:solidFill>
              <a:latin typeface="Arial" pitchFamily="34" charset="0"/>
            </a:endParaRPr>
          </a:p>
          <a:p>
            <a:pPr algn="r"/>
            <a:endParaRPr lang="ar-JO" sz="3600" dirty="0" smtClean="0">
              <a:solidFill>
                <a:schemeClr val="tx1"/>
              </a:solidFill>
              <a:latin typeface="Arial" pitchFamily="34" charset="0"/>
            </a:endParaRPr>
          </a:p>
          <a:p>
            <a:pPr algn="r"/>
            <a:endParaRPr lang="ar-SA" sz="3600" dirty="0" smtClean="0">
              <a:solidFill>
                <a:schemeClr val="tx1"/>
              </a:solidFill>
              <a:latin typeface="Arial" pitchFamily="34" charset="0"/>
            </a:endParaRPr>
          </a:p>
          <a:p>
            <a:endParaRPr lang="ar-JO" dirty="0" smtClean="0"/>
          </a:p>
        </p:txBody>
      </p:sp>
      <p:sp>
        <p:nvSpPr>
          <p:cNvPr id="9220" name="Footer Placeholder 3"/>
          <p:cNvSpPr>
            <a:spLocks noGrp="1"/>
          </p:cNvSpPr>
          <p:nvPr>
            <p:ph type="ftr" sz="quarter" idx="11"/>
          </p:nvPr>
        </p:nvSpPr>
        <p:spPr>
          <a:xfrm rot="5400000">
            <a:off x="7139782" y="4244181"/>
            <a:ext cx="3657600" cy="258763"/>
          </a:xfrm>
          <a:noFill/>
          <a:ln>
            <a:miter lim="800000"/>
            <a:headEnd/>
            <a:tailEnd/>
          </a:ln>
        </p:spPr>
        <p:txBody>
          <a:bodyPr wrap="square" lIns="91440" tIns="45720" rIns="91440" bIns="45720" numCol="1" compatLnSpc="1">
            <a:prstTxWarp prst="textNoShape">
              <a:avLst/>
            </a:prstTxWarp>
          </a:bodyPr>
          <a:lstStyle/>
          <a:p>
            <a:r>
              <a:rPr lang="en-US"/>
              <a:t>1</a:t>
            </a:r>
          </a:p>
        </p:txBody>
      </p:sp>
      <p:sp>
        <p:nvSpPr>
          <p:cNvPr id="9221" name="Slide Number Placeholder 4"/>
          <p:cNvSpPr>
            <a:spLocks noGrp="1"/>
          </p:cNvSpPr>
          <p:nvPr>
            <p:ph type="sldNum" sz="quarter" idx="12"/>
          </p:nvPr>
        </p:nvSpPr>
        <p:spPr>
          <a:noFill/>
          <a:ln>
            <a:miter lim="800000"/>
            <a:headEnd/>
            <a:tailEnd/>
          </a:ln>
        </p:spPr>
        <p:txBody>
          <a:bodyPr wrap="square" lIns="91440" tIns="45720" rIns="91440" bIns="45720" numCol="1" anchorCtr="0" compatLnSpc="1">
            <a:prstTxWarp prst="textNoShape">
              <a:avLst/>
            </a:prstTxWarp>
          </a:bodyPr>
          <a:lstStyle/>
          <a:p>
            <a:fld id="{2B36C4E0-1107-4ED3-9F6C-FF0F4BEB0F0C}" type="slidenum">
              <a:rPr lang="en-US"/>
              <a:pPr/>
              <a:t>2</a:t>
            </a:fld>
            <a:endParaRPr lang="en-US" dirty="0"/>
          </a:p>
        </p:txBody>
      </p:sp>
      <p:sp>
        <p:nvSpPr>
          <p:cNvPr id="7" name="5-Point Star 6"/>
          <p:cNvSpPr/>
          <p:nvPr/>
        </p:nvSpPr>
        <p:spPr>
          <a:xfrm>
            <a:off x="8458200" y="2438400"/>
            <a:ext cx="533400" cy="533400"/>
          </a:xfrm>
          <a:prstGeom prst="star5">
            <a:avLst>
              <a:gd name="adj" fmla="val 2233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pic>
        <p:nvPicPr>
          <p:cNvPr id="1026" name="Picture 2" descr="C:\Users\Rtuameh\Desktop\عرفات.jpg"/>
          <p:cNvPicPr>
            <a:picLocks noChangeAspect="1" noChangeArrowheads="1"/>
          </p:cNvPicPr>
          <p:nvPr/>
        </p:nvPicPr>
        <p:blipFill>
          <a:blip r:embed="rId2"/>
          <a:srcRect/>
          <a:stretch>
            <a:fillRect/>
          </a:stretch>
        </p:blipFill>
        <p:spPr bwMode="auto">
          <a:xfrm>
            <a:off x="2590800" y="228600"/>
            <a:ext cx="2209800" cy="2209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032180">
            <a:off x="2698084" y="1096412"/>
            <a:ext cx="6309360" cy="1259314"/>
          </a:xfrm>
        </p:spPr>
        <p:txBody>
          <a:bodyPr>
            <a:noAutofit/>
          </a:bodyPr>
          <a:lstStyle/>
          <a:p>
            <a:pPr algn="r"/>
            <a:r>
              <a:rPr lang="ar-JO" sz="4000" dirty="0" smtClean="0">
                <a:solidFill>
                  <a:srgbClr val="FF0000"/>
                </a:solidFill>
              </a:rPr>
              <a:t>المنبر الاعلامي</a:t>
            </a:r>
            <a:br>
              <a:rPr lang="ar-JO" sz="4000" dirty="0" smtClean="0">
                <a:solidFill>
                  <a:srgbClr val="FF0000"/>
                </a:solidFill>
              </a:rPr>
            </a:br>
            <a:r>
              <a:rPr lang="ar-JO" sz="4000" dirty="0" smtClean="0">
                <a:solidFill>
                  <a:srgbClr val="FF0000"/>
                </a:solidFill>
              </a:rPr>
              <a:t>والمنتسبون الجدد</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a:p>
        </p:txBody>
      </p:sp>
      <p:sp>
        <p:nvSpPr>
          <p:cNvPr id="4" name="Content Placeholder 3"/>
          <p:cNvSpPr>
            <a:spLocks noGrp="1"/>
          </p:cNvSpPr>
          <p:nvPr>
            <p:ph sz="quarter" idx="1"/>
          </p:nvPr>
        </p:nvSpPr>
        <p:spPr>
          <a:xfrm>
            <a:off x="0" y="0"/>
            <a:ext cx="6477000" cy="6858000"/>
          </a:xfrm>
        </p:spPr>
        <p:txBody>
          <a:bodyPr/>
          <a:lstStyle/>
          <a:p>
            <a:pPr algn="justLow"/>
            <a:r>
              <a:rPr lang="ar-JO" sz="3200" b="1" dirty="0" smtClean="0"/>
              <a:t> بمبادرة من ابو عمار وابو جهاد أسست هذه الخلية منبراً إعلامياً في لبنان باسم «فلسطيننا ـ نداء الحياة». وصدرت هذه المجلة في تشرين الأول/ أكتوبر 1959 باشراف كل من الحاج توفيق حوري والسيد هاني فاخوري. وكان أبو جهاد يشرف عليها، ويكتب مع ياسر عرفات معظم مقالاتها.</a:t>
            </a:r>
          </a:p>
          <a:p>
            <a:pPr algn="justLow" eaLnBrk="0" hangingPunct="0">
              <a:defRPr/>
            </a:pPr>
            <a:r>
              <a:rPr lang="ar-SA" sz="3200" b="1" dirty="0" smtClean="0">
                <a:latin typeface="Calibri" pitchFamily="34" charset="0"/>
                <a:ea typeface="Times New Roman" pitchFamily="18" charset="0"/>
                <a:cs typeface="Times New Roman" pitchFamily="18" charset="0"/>
              </a:rPr>
              <a:t>قامت مجلة ( فلسطيننا ) بمهمة التعريف بحركة فتح ونشر فكرها ما بين 1959– 1964 فانضم في تلك الفترة كل من عبد الفتاح حمود،محمود عباس ،ماجد أبو شرار،سليم الزعنون،أحمد قريع،  فاروق قدومي ،صخر حبش ،هاني الحسن ، وعباس زكي وغيرهم</a:t>
            </a:r>
            <a:r>
              <a:rPr lang="ar-JO" sz="3200" b="1" dirty="0" smtClean="0">
                <a:latin typeface="Calibri" pitchFamily="34" charset="0"/>
                <a:ea typeface="Times New Roman" pitchFamily="18" charset="0"/>
                <a:cs typeface="Times New Roman" pitchFamily="18" charset="0"/>
              </a:rPr>
              <a:t>.</a:t>
            </a:r>
            <a:r>
              <a:rPr lang="ar-SA" sz="3200" b="1" dirty="0" smtClean="0">
                <a:latin typeface="Calibri" pitchFamily="34" charset="0"/>
                <a:ea typeface="Times New Roman" pitchFamily="18" charset="0"/>
                <a:cs typeface="Times New Roman" pitchFamily="18" charset="0"/>
              </a:rPr>
              <a:t> </a:t>
            </a:r>
            <a:endParaRPr lang="ar-JO" sz="3200"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20</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2051" name="Picture 3" descr="C:\Users\Rtuameh\Desktop\فلسطيننا 1.jpg"/>
          <p:cNvPicPr>
            <a:picLocks noChangeAspect="1" noChangeArrowheads="1"/>
          </p:cNvPicPr>
          <p:nvPr/>
        </p:nvPicPr>
        <p:blipFill>
          <a:blip r:embed="rId2"/>
          <a:srcRect/>
          <a:stretch>
            <a:fillRect/>
          </a:stretch>
        </p:blipFill>
        <p:spPr bwMode="auto">
          <a:xfrm rot="17110179">
            <a:off x="6032500" y="2405063"/>
            <a:ext cx="3248025" cy="20669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689425">
            <a:off x="2893177" y="2159093"/>
            <a:ext cx="6309360" cy="1208702"/>
          </a:xfrm>
        </p:spPr>
        <p:txBody>
          <a:bodyPr>
            <a:noAutofit/>
          </a:bodyPr>
          <a:lstStyle/>
          <a:p>
            <a:pPr algn="r"/>
            <a:r>
              <a:rPr lang="ar-JO" sz="4000" dirty="0" smtClean="0">
                <a:solidFill>
                  <a:srgbClr val="FF0000"/>
                </a:solidFill>
              </a:rPr>
              <a:t>الاتحاد العام </a:t>
            </a:r>
            <a:br>
              <a:rPr lang="ar-JO" sz="4000" dirty="0" smtClean="0">
                <a:solidFill>
                  <a:srgbClr val="FF0000"/>
                </a:solidFill>
              </a:rPr>
            </a:br>
            <a:r>
              <a:rPr lang="ar-JO" sz="4000" dirty="0" smtClean="0">
                <a:solidFill>
                  <a:srgbClr val="FF0000"/>
                </a:solidFill>
              </a:rPr>
              <a:t>لطلبة فلسطين</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324600" cy="6858000"/>
          </a:xfrm>
        </p:spPr>
        <p:txBody>
          <a:bodyPr/>
          <a:lstStyle/>
          <a:p>
            <a:pPr algn="justLow"/>
            <a:r>
              <a:rPr lang="ar-SA" sz="3200" b="1" dirty="0" smtClean="0">
                <a:latin typeface="Calibri" pitchFamily="34" charset="0"/>
                <a:ea typeface="Times New Roman" pitchFamily="18" charset="0"/>
                <a:cs typeface="Times New Roman" pitchFamily="18" charset="0"/>
              </a:rPr>
              <a:t>في 29تشرين الثاني </a:t>
            </a:r>
            <a:r>
              <a:rPr lang="ar-JO" sz="3200" b="1" dirty="0" smtClean="0">
                <a:latin typeface="Calibri" pitchFamily="34" charset="0"/>
                <a:ea typeface="Times New Roman" pitchFamily="18" charset="0"/>
                <a:cs typeface="Times New Roman" pitchFamily="18" charset="0"/>
              </a:rPr>
              <a:t>\</a:t>
            </a:r>
            <a:r>
              <a:rPr lang="ar-SA" sz="3200" b="1" dirty="0" smtClean="0">
                <a:latin typeface="Calibri" pitchFamily="34" charset="0"/>
                <a:ea typeface="Times New Roman" pitchFamily="18" charset="0"/>
                <a:cs typeface="Times New Roman" pitchFamily="18" charset="0"/>
              </a:rPr>
              <a:t>1959أسس عرفات الإتحاد العام لطلاب فلسطين</a:t>
            </a:r>
            <a:r>
              <a:rPr lang="ar-JO" sz="3200" b="1" dirty="0" smtClean="0">
                <a:latin typeface="Calibri" pitchFamily="34" charset="0"/>
                <a:ea typeface="Times New Roman" pitchFamily="18" charset="0"/>
                <a:cs typeface="Times New Roman" pitchFamily="18" charset="0"/>
              </a:rPr>
              <a:t>،</a:t>
            </a:r>
            <a:r>
              <a:rPr lang="ar-SA" sz="3200" b="1" dirty="0" smtClean="0"/>
              <a:t> </a:t>
            </a:r>
            <a:r>
              <a:rPr lang="ar-JO" sz="3200" b="1" dirty="0" smtClean="0"/>
              <a:t>وذلك من خلال </a:t>
            </a:r>
            <a:r>
              <a:rPr lang="ar-SA" sz="3200" b="1" dirty="0" smtClean="0"/>
              <a:t>عقد المؤتمر</a:t>
            </a:r>
            <a:r>
              <a:rPr lang="ar-JO" sz="3200" b="1" dirty="0" smtClean="0"/>
              <a:t>الطلابي الاول</a:t>
            </a:r>
            <a:r>
              <a:rPr lang="ar-SA" sz="3200" b="1" dirty="0" smtClean="0"/>
              <a:t> بحضور ممثلي الاتحادات الطلابية العربية والأجنبية بالإضافة لممثلي اتحاد الطلاب العالمي، ووضع المؤتمر دستور الاتحاد ولائحة تنظيمية لعمله، واعتبر أن مهمته الأساسية هي خلق الإنسان الثوري القادر على المشاركة في معركة التحرير والإعداد للمعركة وتوعية الشباب الفلسطيني</a:t>
            </a:r>
            <a:r>
              <a:rPr lang="ar-JO" sz="3200" b="1" dirty="0" smtClean="0"/>
              <a:t>.</a:t>
            </a:r>
          </a:p>
          <a:p>
            <a:pPr algn="justLow"/>
            <a:r>
              <a:rPr lang="ar-SA" sz="3200" b="1" dirty="0" smtClean="0"/>
              <a:t> </a:t>
            </a:r>
            <a:r>
              <a:rPr lang="ar-JO" sz="3200" b="1" dirty="0" smtClean="0"/>
              <a:t>باشرت </a:t>
            </a:r>
            <a:r>
              <a:rPr lang="ar-SA" sz="3200" b="1" dirty="0" smtClean="0"/>
              <a:t>الهيئة التنفيذية الأولى برئاسة زهير الخطيب</a:t>
            </a:r>
            <a:r>
              <a:rPr lang="ar-JO" sz="3200" b="1" dirty="0" smtClean="0"/>
              <a:t> </a:t>
            </a:r>
            <a:r>
              <a:rPr lang="ar-SA" sz="3200" b="1" dirty="0" smtClean="0"/>
              <a:t>عملها بإنشاء الفروع، حيث كان لفرع (كونفدرالية) ألمانيا</a:t>
            </a:r>
            <a:r>
              <a:rPr lang="ar-JO" sz="3200" b="1" dirty="0" smtClean="0"/>
              <a:t> </a:t>
            </a:r>
            <a:r>
              <a:rPr lang="ar-SA" sz="3200" b="1" dirty="0" smtClean="0"/>
              <a:t>الغربية دوراً بارزاً في تاريخ الاتحاد</a:t>
            </a:r>
            <a:r>
              <a:rPr lang="ar-JO" sz="3200" b="1" dirty="0" smtClean="0"/>
              <a:t>.</a:t>
            </a:r>
            <a:r>
              <a:rPr lang="ar-JO" sz="3200" b="1" dirty="0" smtClean="0">
                <a:latin typeface="Calibri" pitchFamily="34" charset="0"/>
                <a:ea typeface="Times New Roman" pitchFamily="18" charset="0"/>
                <a:cs typeface="Times New Roman" pitchFamily="18" charset="0"/>
              </a:rPr>
              <a:t> </a:t>
            </a:r>
            <a:r>
              <a:rPr lang="ar-SA" sz="3200" b="1" dirty="0" smtClean="0">
                <a:latin typeface="Calibri" pitchFamily="34" charset="0"/>
                <a:ea typeface="Times New Roman" pitchFamily="18" charset="0"/>
                <a:cs typeface="Times New Roman" pitchFamily="18" charset="0"/>
              </a:rPr>
              <a:t> </a:t>
            </a:r>
            <a:endParaRPr lang="ar-SA" sz="3200" dirty="0" smtClean="0">
              <a:cs typeface="Times New Roman" pitchFamily="18" charset="0"/>
            </a:endParaRPr>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21</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3074" name="Picture 2" descr="C:\Users\Rtuameh\Desktop\الاتحاد.jpg"/>
          <p:cNvPicPr>
            <a:picLocks noChangeAspect="1" noChangeArrowheads="1"/>
          </p:cNvPicPr>
          <p:nvPr/>
        </p:nvPicPr>
        <p:blipFill>
          <a:blip r:embed="rId2"/>
          <a:srcRect/>
          <a:stretch>
            <a:fillRect/>
          </a:stretch>
        </p:blipFill>
        <p:spPr bwMode="auto">
          <a:xfrm rot="17000972">
            <a:off x="6354929" y="2782328"/>
            <a:ext cx="2619375" cy="24193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821667">
            <a:off x="2976639" y="2089867"/>
            <a:ext cx="6309360" cy="1235977"/>
          </a:xfrm>
        </p:spPr>
        <p:txBody>
          <a:bodyPr>
            <a:noAutofit/>
          </a:bodyPr>
          <a:lstStyle/>
          <a:p>
            <a:pPr algn="r"/>
            <a:r>
              <a:rPr lang="ar-JO" sz="4000" dirty="0" smtClean="0">
                <a:solidFill>
                  <a:srgbClr val="FF0000"/>
                </a:solidFill>
              </a:rPr>
              <a:t>مكتب تمثيل </a:t>
            </a:r>
            <a:br>
              <a:rPr lang="ar-JO" sz="4000" dirty="0" smtClean="0">
                <a:solidFill>
                  <a:srgbClr val="FF0000"/>
                </a:solidFill>
              </a:rPr>
            </a:br>
            <a:r>
              <a:rPr lang="ar-JO" sz="4000" dirty="0" smtClean="0">
                <a:solidFill>
                  <a:srgbClr val="FF0000"/>
                </a:solidFill>
              </a:rPr>
              <a:t>في الجزائر</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228600"/>
            <a:ext cx="6096000" cy="6629400"/>
          </a:xfrm>
        </p:spPr>
        <p:txBody>
          <a:bodyPr/>
          <a:lstStyle/>
          <a:p>
            <a:pPr algn="justLow">
              <a:defRPr/>
            </a:pPr>
            <a:r>
              <a:rPr lang="ar-SA" sz="3200" b="1" dirty="0" smtClean="0">
                <a:latin typeface="Calibri" pitchFamily="34" charset="0"/>
                <a:ea typeface="Times New Roman" pitchFamily="18" charset="0"/>
              </a:rPr>
              <a:t>بعد انتصار  الثورة الجزائرية في 1962 و تشكيل رئيس الجمهورية المنتخب أحمد بن بيلا أول حكومة للجزائر الحرة، فتحت أما ياسر عرفات نافذة جديدة ومهمة.</a:t>
            </a:r>
          </a:p>
          <a:p>
            <a:pPr algn="justLow" eaLnBrk="0" hangingPunct="0">
              <a:defRPr/>
            </a:pPr>
            <a:r>
              <a:rPr lang="ar-SA" sz="3200" b="1" dirty="0" smtClean="0">
                <a:latin typeface="Calibri" pitchFamily="34" charset="0"/>
                <a:ea typeface="Times New Roman" pitchFamily="18" charset="0"/>
              </a:rPr>
              <a:t>في العام التالي 1963اصطحب ياسر عرفات رفيق دربه خليل الوزير في زيارة إلى الجزائر وقدمهما جمال عرفات إلى أحمد بن بيلا ومحمد خيض، حظي الوفد الفلسطيني بدعم كبير في عدة مجالات من القيادة الجزائرية . وأسندت" فتح" إلى جمال عرفات مهمة تمثيلها في الجزائر فوافق على ذلك وكان</a:t>
            </a:r>
            <a:r>
              <a:rPr lang="ar-SA" sz="3200" dirty="0" smtClean="0">
                <a:ea typeface="Times New Roman" pitchFamily="18" charset="0"/>
              </a:rPr>
              <a:t> </a:t>
            </a:r>
            <a:r>
              <a:rPr lang="ar-SA" sz="3200" b="1" dirty="0" smtClean="0">
                <a:latin typeface="Calibri" pitchFamily="34" charset="0"/>
                <a:ea typeface="Times New Roman" pitchFamily="18" charset="0"/>
              </a:rPr>
              <a:t>مكتبها في الجزائر أول مكتب رسمي للحركة في الدول العربية. </a:t>
            </a:r>
            <a:endParaRPr lang="en-US" sz="3200" dirty="0" smtClean="0"/>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22</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4098" name="Picture 2" descr="C:\Users\Rtuameh\Desktop\احمد بن بيلا.jpg"/>
          <p:cNvPicPr>
            <a:picLocks noChangeAspect="1" noChangeArrowheads="1"/>
          </p:cNvPicPr>
          <p:nvPr/>
        </p:nvPicPr>
        <p:blipFill>
          <a:blip r:embed="rId2"/>
          <a:srcRect/>
          <a:stretch>
            <a:fillRect/>
          </a:stretch>
        </p:blipFill>
        <p:spPr bwMode="auto">
          <a:xfrm rot="16652049">
            <a:off x="5585514" y="2924396"/>
            <a:ext cx="3810000" cy="28575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392064">
            <a:off x="2484281" y="1309510"/>
            <a:ext cx="6309360" cy="1234287"/>
          </a:xfrm>
        </p:spPr>
        <p:txBody>
          <a:bodyPr>
            <a:normAutofit fontScale="90000"/>
          </a:bodyPr>
          <a:lstStyle/>
          <a:p>
            <a:pPr algn="r"/>
            <a:r>
              <a:rPr lang="ar-JO" dirty="0" smtClean="0"/>
              <a:t>         </a:t>
            </a:r>
            <a:r>
              <a:rPr lang="ar-JO" sz="4000" dirty="0" smtClean="0">
                <a:solidFill>
                  <a:srgbClr val="FF0000"/>
                </a:solidFill>
              </a:rPr>
              <a:t>نقطة  ارتكاز </a:t>
            </a:r>
            <a:br>
              <a:rPr lang="ar-JO" sz="4000" dirty="0" smtClean="0">
                <a:solidFill>
                  <a:srgbClr val="FF0000"/>
                </a:solidFill>
              </a:rPr>
            </a:br>
            <a:r>
              <a:rPr lang="ar-JO" sz="4000" dirty="0" smtClean="0">
                <a:solidFill>
                  <a:srgbClr val="FF0000"/>
                </a:solidFill>
              </a:rPr>
              <a:t>ومعسكرات في سوريا</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400800" cy="6601968"/>
          </a:xfrm>
        </p:spPr>
        <p:txBody>
          <a:bodyPr/>
          <a:lstStyle/>
          <a:p>
            <a:pPr algn="justLow"/>
            <a:r>
              <a:rPr lang="ar-SA" sz="3200" b="1" dirty="0" smtClean="0"/>
              <a:t>كانت القيادة البعثية القومية بتوجيه من اللجنة العسكرية لحزب البعث تتبنى فكرة حرب التحرير الشعبية طويلة الأمد لتحرير فلسطين، </a:t>
            </a:r>
            <a:r>
              <a:rPr lang="ar-JO" sz="3200" b="1" dirty="0" smtClean="0"/>
              <a:t>ف</a:t>
            </a:r>
            <a:r>
              <a:rPr lang="ar-SA" sz="3200" b="1" dirty="0" smtClean="0"/>
              <a:t>استمرت في تبني الحركة الفدائية الفلسطينية</a:t>
            </a:r>
            <a:r>
              <a:rPr lang="en-US" sz="3200" b="1" dirty="0" smtClean="0"/>
              <a:t>.</a:t>
            </a:r>
          </a:p>
          <a:p>
            <a:pPr algn="justLow"/>
            <a:r>
              <a:rPr lang="ar-SA" sz="3200" b="1" dirty="0" smtClean="0"/>
              <a:t> وفي مايو/آيار 1963 توجه وفد رسمي من حركة فتح للقاء القيادة العسكرية السورية، وفي لقاء لاحق بين ياسر عرفات واللواء أحمد سويداني رئيس الأركان السوري، اتُفق على منح تسهيلات لمقاتلي فتح تشمل تأسيس معسكرات لهم وتولي ضباط من الجيش السوري تدريبهم على العمليات الفدائية، والتحق بفتح كوادر عسكرية فلسطينية في الجيش السوري أغلبهم من كتيبة الاستطلاع. </a:t>
            </a:r>
            <a:endParaRPr lang="ar-JO" sz="3200" b="1"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23</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5123" name="Picture 3" descr="C:\Users\Rtuameh\Desktop\اللواء اححد.jpg"/>
          <p:cNvPicPr>
            <a:picLocks noChangeAspect="1" noChangeArrowheads="1"/>
          </p:cNvPicPr>
          <p:nvPr/>
        </p:nvPicPr>
        <p:blipFill>
          <a:blip r:embed="rId2"/>
          <a:srcRect/>
          <a:stretch>
            <a:fillRect/>
          </a:stretch>
        </p:blipFill>
        <p:spPr bwMode="auto">
          <a:xfrm rot="16642943">
            <a:off x="6227925" y="2687796"/>
            <a:ext cx="2724150" cy="23526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94262">
            <a:off x="2529991" y="2359093"/>
            <a:ext cx="6309360" cy="457200"/>
          </a:xfrm>
        </p:spPr>
        <p:txBody>
          <a:bodyPr>
            <a:noAutofit/>
          </a:bodyPr>
          <a:lstStyle/>
          <a:p>
            <a:pPr algn="r"/>
            <a:r>
              <a:rPr lang="ar-JO" sz="4000" dirty="0" smtClean="0">
                <a:solidFill>
                  <a:srgbClr val="FF0000"/>
                </a:solidFill>
              </a:rPr>
              <a:t>منظمة التحرير</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324600" cy="6858000"/>
          </a:xfrm>
        </p:spPr>
        <p:txBody>
          <a:bodyPr/>
          <a:lstStyle/>
          <a:p>
            <a:pPr algn="justLow"/>
            <a:r>
              <a:rPr lang="ar-SA" sz="3200" b="1" dirty="0" smtClean="0">
                <a:latin typeface="Calibri" pitchFamily="34" charset="0"/>
                <a:ea typeface="Times New Roman" pitchFamily="18" charset="0"/>
              </a:rPr>
              <a:t>في كانون الثاني من العام 1964، </a:t>
            </a:r>
            <a:r>
              <a:rPr lang="ar-JO" sz="3200" b="1" dirty="0" smtClean="0">
                <a:latin typeface="Calibri" pitchFamily="34" charset="0"/>
                <a:ea typeface="Times New Roman" pitchFamily="18" charset="0"/>
              </a:rPr>
              <a:t>بادر</a:t>
            </a:r>
            <a:r>
              <a:rPr lang="ar-SA" sz="3200" b="1" dirty="0" smtClean="0">
                <a:latin typeface="Calibri" pitchFamily="34" charset="0"/>
                <a:ea typeface="Times New Roman" pitchFamily="18" charset="0"/>
              </a:rPr>
              <a:t> جمال عبد الناصر</a:t>
            </a:r>
            <a:r>
              <a:rPr lang="ar-JO" sz="3200" b="1" dirty="0" smtClean="0">
                <a:latin typeface="Calibri" pitchFamily="34" charset="0"/>
                <a:ea typeface="Times New Roman" pitchFamily="18" charset="0"/>
              </a:rPr>
              <a:t>الى عقد</a:t>
            </a:r>
            <a:r>
              <a:rPr lang="ar-SA" sz="3200" b="1" dirty="0" smtClean="0">
                <a:latin typeface="Calibri" pitchFamily="34" charset="0"/>
                <a:ea typeface="Times New Roman" pitchFamily="18" charset="0"/>
              </a:rPr>
              <a:t> أول مؤتمر قمة عربية في القاهرة </a:t>
            </a:r>
            <a:r>
              <a:rPr lang="ar-JO" sz="3200" b="1" dirty="0" smtClean="0">
                <a:latin typeface="Calibri" pitchFamily="34" charset="0"/>
                <a:ea typeface="Times New Roman" pitchFamily="18" charset="0"/>
              </a:rPr>
              <a:t>واتخذ المؤتمر</a:t>
            </a:r>
            <a:r>
              <a:rPr lang="ar-SA" sz="3200" b="1" dirty="0" smtClean="0">
                <a:latin typeface="Calibri" pitchFamily="34" charset="0"/>
                <a:ea typeface="Times New Roman" pitchFamily="18" charset="0"/>
              </a:rPr>
              <a:t> قرارا ينص على دعم الفلسطيني</a:t>
            </a:r>
            <a:r>
              <a:rPr lang="ar-JO" sz="3200" b="1" dirty="0" smtClean="0">
                <a:latin typeface="Calibri" pitchFamily="34" charset="0"/>
                <a:ea typeface="Times New Roman" pitchFamily="18" charset="0"/>
              </a:rPr>
              <a:t>ن</a:t>
            </a:r>
            <a:r>
              <a:rPr lang="ar-SA" sz="3200" b="1" dirty="0" smtClean="0">
                <a:latin typeface="Calibri" pitchFamily="34" charset="0"/>
                <a:ea typeface="Times New Roman" pitchFamily="18" charset="0"/>
              </a:rPr>
              <a:t> من خلال إنشاء منظمة التحرير الفلسطينية وجيش التحرير الفلسطيني. </a:t>
            </a:r>
          </a:p>
          <a:p>
            <a:pPr algn="justLow"/>
            <a:r>
              <a:rPr lang="ar-SA" sz="3200" b="1" dirty="0" smtClean="0">
                <a:latin typeface="Calibri" pitchFamily="34" charset="0"/>
                <a:ea typeface="Times New Roman" pitchFamily="18" charset="0"/>
              </a:rPr>
              <a:t> </a:t>
            </a:r>
            <a:r>
              <a:rPr lang="ar-JO" sz="3200" b="1" dirty="0" smtClean="0">
                <a:latin typeface="Calibri" pitchFamily="34" charset="0"/>
                <a:ea typeface="Times New Roman" pitchFamily="18" charset="0"/>
              </a:rPr>
              <a:t>في الفترة (28\5-2\6)</a:t>
            </a:r>
            <a:r>
              <a:rPr lang="ar-SA" sz="3200" b="1" dirty="0" smtClean="0">
                <a:latin typeface="Calibri" pitchFamily="34" charset="0"/>
                <a:ea typeface="Times New Roman" pitchFamily="18" charset="0"/>
              </a:rPr>
              <a:t> </a:t>
            </a:r>
            <a:r>
              <a:rPr lang="ar-JO" sz="3200" b="1" dirty="0" smtClean="0">
                <a:latin typeface="Calibri" pitchFamily="34" charset="0"/>
                <a:ea typeface="Times New Roman" pitchFamily="18" charset="0"/>
              </a:rPr>
              <a:t>عام</a:t>
            </a:r>
            <a:r>
              <a:rPr lang="ar-SA" sz="3200" b="1" dirty="0" smtClean="0">
                <a:latin typeface="Calibri" pitchFamily="34" charset="0"/>
                <a:ea typeface="Times New Roman" pitchFamily="18" charset="0"/>
              </a:rPr>
              <a:t>1964</a:t>
            </a:r>
            <a:r>
              <a:rPr lang="ar-JO" sz="3200" b="1" dirty="0" smtClean="0">
                <a:latin typeface="Calibri" pitchFamily="34" charset="0"/>
                <a:ea typeface="Times New Roman" pitchFamily="18" charset="0"/>
              </a:rPr>
              <a:t>،</a:t>
            </a:r>
            <a:r>
              <a:rPr lang="ar-SA" sz="3200" b="1" dirty="0" smtClean="0">
                <a:latin typeface="Calibri" pitchFamily="34" charset="0"/>
                <a:ea typeface="Times New Roman" pitchFamily="18" charset="0"/>
              </a:rPr>
              <a:t> دعا </a:t>
            </a:r>
            <a:r>
              <a:rPr lang="ar-JO" sz="3200" b="1" dirty="0" smtClean="0">
                <a:latin typeface="Calibri" pitchFamily="34" charset="0"/>
                <a:ea typeface="Times New Roman" pitchFamily="18" charset="0"/>
              </a:rPr>
              <a:t>احمد </a:t>
            </a:r>
            <a:r>
              <a:rPr lang="ar-SA" sz="3200" b="1" dirty="0" smtClean="0">
                <a:latin typeface="Calibri" pitchFamily="34" charset="0"/>
                <a:ea typeface="Times New Roman" pitchFamily="18" charset="0"/>
              </a:rPr>
              <a:t>الشقيري إلى عقد المؤتمر التأسيسي لمنظمة التحريرـ المجلس الوطني الفلسطيني-حضر</a:t>
            </a:r>
            <a:r>
              <a:rPr lang="ar-JO" sz="3200" b="1" dirty="0" smtClean="0">
                <a:latin typeface="Calibri" pitchFamily="34" charset="0"/>
                <a:ea typeface="Times New Roman" pitchFamily="18" charset="0"/>
              </a:rPr>
              <a:t>ه</a:t>
            </a:r>
            <a:r>
              <a:rPr lang="ar-SA" sz="3200" b="1" dirty="0" smtClean="0">
                <a:latin typeface="Calibri" pitchFamily="34" charset="0"/>
                <a:ea typeface="Times New Roman" pitchFamily="18" charset="0"/>
              </a:rPr>
              <a:t> ياسر عرفات وخالد الحسن وكمال عدوان وأحمد أبو ستة وخليل الوزير.وخرج المؤتمر بوثيقة هي: الـميثاق القومي الفلسطيني الذي عدل</a:t>
            </a:r>
            <a:r>
              <a:rPr lang="ar-JO" sz="3200" b="1" dirty="0" smtClean="0">
                <a:latin typeface="Calibri" pitchFamily="34" charset="0"/>
                <a:ea typeface="Times New Roman" pitchFamily="18" charset="0"/>
              </a:rPr>
              <a:t> لاحقا</a:t>
            </a:r>
            <a:r>
              <a:rPr lang="ar-SA" sz="3200" b="1" dirty="0" smtClean="0">
                <a:latin typeface="Calibri" pitchFamily="34" charset="0"/>
                <a:ea typeface="Times New Roman" pitchFamily="18" charset="0"/>
              </a:rPr>
              <a:t>عام 1968 وأصبح يسمى:الميثاق الوطني الفلسطيني.</a:t>
            </a:r>
            <a:endParaRPr lang="ar-SA" sz="3200" dirty="0" smtClean="0"/>
          </a:p>
          <a:p>
            <a:pPr algn="justLow"/>
            <a:endParaRPr lang="ar-SA" sz="3200" b="1" dirty="0" smtClean="0">
              <a:latin typeface="Calibri" pitchFamily="34" charset="0"/>
              <a:ea typeface="Times New Roman" pitchFamily="18" charset="0"/>
            </a:endParaRPr>
          </a:p>
          <a:p>
            <a:pPr algn="justLow"/>
            <a:endParaRPr lang="ar-JO" sz="3200" b="1" dirty="0" smtClean="0">
              <a:latin typeface="Calibri" pitchFamily="34" charset="0"/>
              <a:ea typeface="Times New Roman" pitchFamily="18" charset="0"/>
            </a:endParaRPr>
          </a:p>
          <a:p>
            <a:endParaRPr lang="en-US" dirty="0" smtClean="0"/>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24</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7" name="Picture 2" descr="C:\Users\Rtuameh\Desktop\مؤتمر القدس.png"/>
          <p:cNvPicPr>
            <a:picLocks noChangeAspect="1" noChangeArrowheads="1"/>
          </p:cNvPicPr>
          <p:nvPr/>
        </p:nvPicPr>
        <p:blipFill>
          <a:blip r:embed="rId2"/>
          <a:srcRect/>
          <a:stretch>
            <a:fillRect/>
          </a:stretch>
        </p:blipFill>
        <p:spPr bwMode="auto">
          <a:xfrm rot="16854887">
            <a:off x="5642180" y="2779665"/>
            <a:ext cx="3660935" cy="23157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923200">
            <a:off x="2955835" y="2701848"/>
            <a:ext cx="6168133" cy="1184330"/>
          </a:xfrm>
        </p:spPr>
        <p:txBody>
          <a:bodyPr>
            <a:noAutofit/>
          </a:bodyPr>
          <a:lstStyle/>
          <a:p>
            <a:pPr algn="r"/>
            <a:r>
              <a:rPr lang="ar-JO" sz="4000" dirty="0" smtClean="0">
                <a:solidFill>
                  <a:srgbClr val="FF0000"/>
                </a:solidFill>
              </a:rPr>
              <a:t>مكتب تمثيل</a:t>
            </a:r>
            <a:br>
              <a:rPr lang="ar-JO" sz="4000" dirty="0" smtClean="0">
                <a:solidFill>
                  <a:srgbClr val="FF0000"/>
                </a:solidFill>
              </a:rPr>
            </a:br>
            <a:r>
              <a:rPr lang="ar-JO" sz="4000" dirty="0" smtClean="0">
                <a:solidFill>
                  <a:srgbClr val="FF0000"/>
                </a:solidFill>
              </a:rPr>
              <a:t>في الصين</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172200" cy="6858000"/>
          </a:xfrm>
        </p:spPr>
        <p:txBody>
          <a:bodyPr/>
          <a:lstStyle/>
          <a:p>
            <a:pPr algn="justLow"/>
            <a:r>
              <a:rPr lang="ar-SA" sz="3200" b="1" dirty="0" smtClean="0">
                <a:latin typeface="Calibri" pitchFamily="34" charset="0"/>
                <a:ea typeface="Times New Roman" pitchFamily="18" charset="0"/>
              </a:rPr>
              <a:t>في شهر آذار من  العام 1964 وبدعم من الجزائر سافر ياسر عرفات وخليل الوزير إلى بكين بدعوة من القيادة الصينية. وكانت المقابلة بمثابة انتصار مهم لـ "فتح"،</a:t>
            </a:r>
            <a:r>
              <a:rPr lang="ar-JO" sz="3200" b="1" dirty="0" smtClean="0">
                <a:latin typeface="Calibri" pitchFamily="34" charset="0"/>
                <a:ea typeface="Times New Roman" pitchFamily="18" charset="0"/>
              </a:rPr>
              <a:t>حيث</a:t>
            </a:r>
            <a:r>
              <a:rPr lang="ar-SA" sz="3200" b="1" dirty="0" smtClean="0">
                <a:latin typeface="Calibri" pitchFamily="34" charset="0"/>
                <a:ea typeface="Times New Roman" pitchFamily="18" charset="0"/>
              </a:rPr>
              <a:t> تلقى وعدا منهم بالحصول على الدعم والمساعدة. </a:t>
            </a:r>
            <a:endParaRPr lang="ar-JO" sz="3200" b="1" dirty="0" smtClean="0">
              <a:latin typeface="Calibri" pitchFamily="34" charset="0"/>
              <a:ea typeface="Times New Roman" pitchFamily="18" charset="0"/>
            </a:endParaRPr>
          </a:p>
          <a:p>
            <a:pPr algn="justLow"/>
            <a:r>
              <a:rPr lang="ar-JO" sz="3200" b="1" dirty="0" smtClean="0"/>
              <a:t>عام 1965</a:t>
            </a:r>
            <a:r>
              <a:rPr lang="ar-SA" sz="3200" b="1" dirty="0" smtClean="0"/>
              <a:t>، افتتحت منظمة التحرير الفلسطينية التي تأسست لتوه</a:t>
            </a:r>
            <a:r>
              <a:rPr lang="ar-JO" sz="3200" b="1" dirty="0" smtClean="0"/>
              <a:t>،</a:t>
            </a:r>
            <a:r>
              <a:rPr lang="ar-SA" sz="3200" b="1" dirty="0" smtClean="0"/>
              <a:t> ولم تحصل على تقدير المجتمع الدولي</a:t>
            </a:r>
            <a:r>
              <a:rPr lang="ar-JO" sz="3200" b="1" dirty="0" smtClean="0"/>
              <a:t> مكتبا لها في بكين</a:t>
            </a:r>
            <a:r>
              <a:rPr lang="ar-SA" sz="3200" b="1" dirty="0" smtClean="0"/>
              <a:t>. لذلك، قال أحمد أسعد الشقير</a:t>
            </a:r>
            <a:r>
              <a:rPr lang="ar-JO" sz="3200" b="1" dirty="0" smtClean="0"/>
              <a:t>ي، </a:t>
            </a:r>
            <a:r>
              <a:rPr lang="ar-SA" sz="3200" b="1" dirty="0" smtClean="0"/>
              <a:t>أول رئيس لمنظمة التحرير الفلسطينية: "كنا 12 شخصًا عندما أتينا إلى بكين و700 مليون عندما غادرنا</a:t>
            </a:r>
            <a:r>
              <a:rPr lang="en-US" sz="3200" b="1" dirty="0" smtClean="0"/>
              <a:t>".</a:t>
            </a:r>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25</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2050" name="Picture 2" descr="C:\Users\Rtuameh\Desktop\صصص.jpg"/>
          <p:cNvPicPr>
            <a:picLocks noChangeAspect="1" noChangeArrowheads="1"/>
          </p:cNvPicPr>
          <p:nvPr/>
        </p:nvPicPr>
        <p:blipFill>
          <a:blip r:embed="rId2"/>
          <a:srcRect/>
          <a:stretch>
            <a:fillRect/>
          </a:stretch>
        </p:blipFill>
        <p:spPr bwMode="auto">
          <a:xfrm rot="17991538">
            <a:off x="6343808" y="3226505"/>
            <a:ext cx="2514600" cy="21145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795687">
            <a:off x="2678986" y="2682611"/>
            <a:ext cx="6309360" cy="457200"/>
          </a:xfrm>
        </p:spPr>
        <p:txBody>
          <a:bodyPr>
            <a:noAutofit/>
          </a:bodyPr>
          <a:lstStyle/>
          <a:p>
            <a:pPr algn="r"/>
            <a:r>
              <a:rPr lang="ar-JO" sz="4000" dirty="0" smtClean="0">
                <a:solidFill>
                  <a:srgbClr val="FF0000"/>
                </a:solidFill>
              </a:rPr>
              <a:t>الاعداد للانطلاقة</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248400" cy="6858000"/>
          </a:xfrm>
        </p:spPr>
        <p:txBody>
          <a:bodyPr/>
          <a:lstStyle/>
          <a:p>
            <a:pPr algn="just">
              <a:defRPr/>
            </a:pPr>
            <a:r>
              <a:rPr lang="ar-SA" sz="3200" b="1" dirty="0" smtClean="0">
                <a:latin typeface="Calibri" pitchFamily="34" charset="0"/>
                <a:ea typeface="Times New Roman" pitchFamily="18" charset="0"/>
              </a:rPr>
              <a:t>في صيف</a:t>
            </a:r>
            <a:r>
              <a:rPr lang="ar-JO" sz="3200" b="1" dirty="0" smtClean="0">
                <a:latin typeface="Calibri" pitchFamily="34" charset="0"/>
                <a:ea typeface="Times New Roman" pitchFamily="18" charset="0"/>
              </a:rPr>
              <a:t> 1964</a:t>
            </a:r>
            <a:r>
              <a:rPr lang="ar-SA" sz="3200" b="1" dirty="0" smtClean="0">
                <a:latin typeface="Calibri" pitchFamily="34" charset="0"/>
                <a:ea typeface="Times New Roman" pitchFamily="18" charset="0"/>
              </a:rPr>
              <a:t> دخل المشروع الإسرائيلي  لتحويل مياه نهر الأردن حيز التنفيذ فحاول عرفات تسريع البدء في الكفاح الـمسلح قدر الإمكان. اتصل بالجزائريين، الذين وعدوه بتدريب مقاتليه، وبالصينيين، الذين وعدوه بالأسلحة, ثم اتجه نحو البعثيين السوريين، وفتحت دمشق أبوابها لعرفات و"فتح"لتصبح سورية البلد الثاني الذي يستقبل مكتبا لـ"فتح"بعد الجزائر.</a:t>
            </a:r>
            <a:r>
              <a:rPr lang="ar-SA" sz="3200" b="1" dirty="0" smtClean="0">
                <a:ea typeface="Times New Roman" pitchFamily="18" charset="0"/>
              </a:rPr>
              <a:t> </a:t>
            </a:r>
            <a:endParaRPr lang="ar-JO" sz="3200" b="1" dirty="0" smtClean="0">
              <a:ea typeface="Times New Roman" pitchFamily="18" charset="0"/>
            </a:endParaRPr>
          </a:p>
          <a:p>
            <a:pPr algn="just">
              <a:defRPr/>
            </a:pPr>
            <a:r>
              <a:rPr lang="ar-JO" sz="3200" b="1" dirty="0" smtClean="0">
                <a:ea typeface="Times New Roman" pitchFamily="18" charset="0"/>
              </a:rPr>
              <a:t>و</a:t>
            </a:r>
            <a:r>
              <a:rPr lang="ar-SA" sz="3200" b="1" dirty="0" smtClean="0">
                <a:ea typeface="Times New Roman" pitchFamily="18" charset="0"/>
              </a:rPr>
              <a:t>في هذه المرحلة</a:t>
            </a:r>
            <a:r>
              <a:rPr lang="ar-SA" sz="3200" dirty="0" smtClean="0">
                <a:ea typeface="Times New Roman" pitchFamily="18" charset="0"/>
              </a:rPr>
              <a:t>, </a:t>
            </a:r>
            <a:r>
              <a:rPr lang="ar-SA" sz="3200" b="1" dirty="0" smtClean="0">
                <a:ea typeface="Times New Roman" pitchFamily="18" charset="0"/>
              </a:rPr>
              <a:t>اعتقل</a:t>
            </a:r>
            <a:r>
              <a:rPr lang="ar-JO" sz="3200" b="1" dirty="0" smtClean="0">
                <a:ea typeface="Times New Roman" pitchFamily="18" charset="0"/>
              </a:rPr>
              <a:t> </a:t>
            </a:r>
            <a:r>
              <a:rPr lang="ar-SA" sz="3200" b="1" dirty="0" smtClean="0">
                <a:ea typeface="Times New Roman" pitchFamily="18" charset="0"/>
              </a:rPr>
              <a:t>عرفات في سورية أثناء قيامه بنقل أصابع ديناميت من لبنان إلى الأردن.</a:t>
            </a:r>
            <a:r>
              <a:rPr lang="ar-JO" sz="3200" b="1" dirty="0" smtClean="0">
                <a:ea typeface="Times New Roman" pitchFamily="18" charset="0"/>
              </a:rPr>
              <a:t> </a:t>
            </a:r>
            <a:r>
              <a:rPr lang="ar-SA" sz="3200" b="1" dirty="0" smtClean="0">
                <a:ea typeface="Times New Roman" pitchFamily="18" charset="0"/>
              </a:rPr>
              <a:t>تدخل العقيد أحمد السويداني،</a:t>
            </a:r>
            <a:r>
              <a:rPr lang="ar-JO" sz="3200" b="1" dirty="0" smtClean="0">
                <a:ea typeface="Times New Roman" pitchFamily="18" charset="0"/>
              </a:rPr>
              <a:t>رئيس الاستخبارات العسكرية </a:t>
            </a:r>
            <a:r>
              <a:rPr lang="ar-SA" sz="3200" b="1" dirty="0" smtClean="0">
                <a:ea typeface="Times New Roman" pitchFamily="18" charset="0"/>
              </a:rPr>
              <a:t>"المؤيد المتحمس للعمليات الفدائية" للإفراج عن</a:t>
            </a:r>
            <a:r>
              <a:rPr lang="ar-JO" sz="3200" b="1" dirty="0" smtClean="0">
                <a:ea typeface="Times New Roman" pitchFamily="18" charset="0"/>
              </a:rPr>
              <a:t>ه.</a:t>
            </a:r>
            <a:endParaRPr lang="en-US" sz="3200" dirty="0" smtClean="0"/>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26</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4099" name="Picture 3" descr="C:\Users\Rtuameh\Desktop\الناقل القطري.jpg"/>
          <p:cNvPicPr>
            <a:picLocks noChangeAspect="1" noChangeArrowheads="1"/>
          </p:cNvPicPr>
          <p:nvPr/>
        </p:nvPicPr>
        <p:blipFill>
          <a:blip r:embed="rId2"/>
          <a:srcRect/>
          <a:stretch>
            <a:fillRect/>
          </a:stretch>
        </p:blipFill>
        <p:spPr bwMode="auto">
          <a:xfrm rot="18883294">
            <a:off x="6315781" y="3245339"/>
            <a:ext cx="2581275" cy="17716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871372">
            <a:off x="2088579" y="2541421"/>
            <a:ext cx="6309360" cy="594181"/>
          </a:xfrm>
        </p:spPr>
        <p:txBody>
          <a:bodyPr>
            <a:noAutofit/>
          </a:bodyPr>
          <a:lstStyle/>
          <a:p>
            <a:pPr algn="r"/>
            <a:r>
              <a:rPr lang="ar-JO" sz="4000" dirty="0" smtClean="0">
                <a:solidFill>
                  <a:srgbClr val="FF0000"/>
                </a:solidFill>
              </a:rPr>
              <a:t>الانطلاقة</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248400" cy="6858000"/>
          </a:xfrm>
        </p:spPr>
        <p:txBody>
          <a:bodyPr/>
          <a:lstStyle/>
          <a:p>
            <a:pPr algn="justLow"/>
            <a:r>
              <a:rPr lang="ar-SA" sz="3200" b="1" dirty="0" smtClean="0">
                <a:latin typeface="Calibri" pitchFamily="34" charset="0"/>
                <a:ea typeface="Times New Roman" pitchFamily="18" charset="0"/>
              </a:rPr>
              <a:t>في نهاية آب 1964،</a:t>
            </a:r>
            <a:r>
              <a:rPr lang="ar-JO" sz="3200" b="1" dirty="0" smtClean="0">
                <a:latin typeface="Calibri" pitchFamily="34" charset="0"/>
                <a:ea typeface="Times New Roman" pitchFamily="18" charset="0"/>
              </a:rPr>
              <a:t>عقد اجتماعين لقيادة فتح فشل فيها ابو عمار </a:t>
            </a:r>
            <a:r>
              <a:rPr lang="ar-SA" sz="3200" b="1" dirty="0" smtClean="0">
                <a:latin typeface="Calibri" pitchFamily="34" charset="0"/>
                <a:ea typeface="Times New Roman" pitchFamily="18" charset="0"/>
              </a:rPr>
              <a:t>من  إقناع الحاضرين</a:t>
            </a:r>
            <a:r>
              <a:rPr lang="ar-JO" sz="3200" b="1" dirty="0" smtClean="0">
                <a:latin typeface="Calibri" pitchFamily="34" charset="0"/>
                <a:ea typeface="Times New Roman" pitchFamily="18" charset="0"/>
              </a:rPr>
              <a:t> للانطلاق بالعمل العسكري، </a:t>
            </a:r>
            <a:r>
              <a:rPr lang="ar-SA" sz="3200" b="1" dirty="0" smtClean="0">
                <a:latin typeface="Calibri" pitchFamily="34" charset="0"/>
                <a:ea typeface="Times New Roman" pitchFamily="18" charset="0"/>
              </a:rPr>
              <a:t>ولم يحسم الأمر </a:t>
            </a:r>
            <a:r>
              <a:rPr lang="ar-JO" sz="3200" b="1" dirty="0" smtClean="0">
                <a:latin typeface="Calibri" pitchFamily="34" charset="0"/>
                <a:ea typeface="Times New Roman" pitchFamily="18" charset="0"/>
              </a:rPr>
              <a:t>الا </a:t>
            </a:r>
            <a:r>
              <a:rPr lang="ar-SA" sz="3200" b="1" dirty="0" smtClean="0">
                <a:latin typeface="Calibri" pitchFamily="34" charset="0"/>
                <a:ea typeface="Times New Roman" pitchFamily="18" charset="0"/>
              </a:rPr>
              <a:t>في </a:t>
            </a:r>
            <a:r>
              <a:rPr lang="ar-JO" sz="3200" b="1" dirty="0" smtClean="0"/>
              <a:t>المؤتمر الأول للحركة، في العاصمة السورية، دمشق، أواخر عام 1964، وخلاله تم تحديد الأول من يناير/ كانون الثاني 1965، موعدا لانطلاق الحركة.</a:t>
            </a:r>
          </a:p>
          <a:p>
            <a:pPr algn="justLow"/>
            <a:r>
              <a:rPr lang="ar-JO" sz="3200" b="1" dirty="0" smtClean="0">
                <a:latin typeface="Calibri" pitchFamily="34" charset="0"/>
                <a:ea typeface="Times New Roman" pitchFamily="18" charset="0"/>
              </a:rPr>
              <a:t>في </a:t>
            </a:r>
            <a:r>
              <a:rPr lang="ar-SA" sz="3200" b="1" dirty="0" smtClean="0">
                <a:latin typeface="Calibri" pitchFamily="34" charset="0"/>
                <a:ea typeface="Times New Roman" pitchFamily="18" charset="0"/>
              </a:rPr>
              <a:t>اجتماع لقادة الحركة عقد في عمان في شهر"تشرين الثاني"</a:t>
            </a:r>
            <a:r>
              <a:rPr lang="ar-JO" sz="3200" b="1" dirty="0" smtClean="0">
                <a:latin typeface="Calibri" pitchFamily="34" charset="0"/>
                <a:ea typeface="Times New Roman" pitchFamily="18" charset="0"/>
              </a:rPr>
              <a:t>. تم تحديد</a:t>
            </a:r>
            <a:r>
              <a:rPr lang="ar-SA" sz="3200" b="1" dirty="0" smtClean="0">
                <a:latin typeface="Calibri" pitchFamily="34" charset="0"/>
                <a:ea typeface="Times New Roman" pitchFamily="18" charset="0"/>
              </a:rPr>
              <a:t> موعدا للعملية العسكرية الأولى "عملية عيلبون "، وكتب عرفات وخليل الوزير </a:t>
            </a:r>
            <a:r>
              <a:rPr lang="ar-JO" sz="3200" b="1" dirty="0" smtClean="0">
                <a:latin typeface="Calibri" pitchFamily="34" charset="0"/>
                <a:ea typeface="Times New Roman" pitchFamily="18" charset="0"/>
              </a:rPr>
              <a:t>بيان</a:t>
            </a:r>
            <a:r>
              <a:rPr lang="ar-SA" sz="3200" b="1" dirty="0" smtClean="0">
                <a:latin typeface="Calibri" pitchFamily="34" charset="0"/>
                <a:ea typeface="Times New Roman" pitchFamily="18" charset="0"/>
              </a:rPr>
              <a:t> العملية ووزعاه على الصحف والمؤسسات الإعلامية والأحزاب في بيروت. وحمل البيان توقيع "العاصفة".</a:t>
            </a:r>
            <a:endParaRPr lang="en-US" sz="3200" dirty="0" smtClean="0"/>
          </a:p>
          <a:p>
            <a:endParaRPr lang="ar-SA" b="1" dirty="0" smtClean="0">
              <a:latin typeface="Calibri" pitchFamily="34" charset="0"/>
              <a:ea typeface="Times New Roman" pitchFamily="18" charset="0"/>
            </a:endParaRPr>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27</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2050" name="Picture 2" descr="C:\Users\Rtuameh\Desktop\البيان.jpg"/>
          <p:cNvPicPr>
            <a:picLocks noChangeAspect="1" noChangeArrowheads="1"/>
          </p:cNvPicPr>
          <p:nvPr/>
        </p:nvPicPr>
        <p:blipFill>
          <a:blip r:embed="rId2"/>
          <a:srcRect/>
          <a:stretch>
            <a:fillRect/>
          </a:stretch>
        </p:blipFill>
        <p:spPr bwMode="auto">
          <a:xfrm>
            <a:off x="6303963" y="1774825"/>
            <a:ext cx="2622550" cy="36004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129373">
            <a:off x="2375467" y="2944821"/>
            <a:ext cx="6309360" cy="457200"/>
          </a:xfrm>
        </p:spPr>
        <p:txBody>
          <a:bodyPr>
            <a:noAutofit/>
          </a:bodyPr>
          <a:lstStyle/>
          <a:p>
            <a:pPr algn="r"/>
            <a:r>
              <a:rPr lang="ar-JO" sz="4000" dirty="0" smtClean="0">
                <a:solidFill>
                  <a:srgbClr val="FF0000"/>
                </a:solidFill>
              </a:rPr>
              <a:t>الانطلاقة</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324600" cy="6858000"/>
          </a:xfrm>
        </p:spPr>
        <p:txBody>
          <a:bodyPr/>
          <a:lstStyle/>
          <a:p>
            <a:pPr algn="justLow"/>
            <a:r>
              <a:rPr lang="ar-JO" sz="3200" b="1" dirty="0" smtClean="0"/>
              <a:t>وأخذت القيادة بالحسبان أهمية الإعداد والتخطيط لتنفيذ هذه العملية التي تتطلب توفير الخبرات في التقنية الفنية العالية وتحتاج إلى مسح دقيق من الجانب الهندسي وكان هذا الرأي نابعاً من الخلفية العلمية للمجاهد ياسر عرفات بوصفه مهندساً مدنياً وقد اقنع هذا الرأي بقية الإخوة في القيادة العسكرية. </a:t>
            </a:r>
          </a:p>
          <a:p>
            <a:pPr algn="justLow"/>
            <a:r>
              <a:rPr lang="ar-JO" sz="3200" b="1" dirty="0" smtClean="0"/>
              <a:t>قامت </a:t>
            </a:r>
            <a:r>
              <a:rPr lang="ar-JO" sz="3200" b="1" dirty="0" smtClean="0"/>
              <a:t>مجموعات العاصفة الفتحاوية بتفجير نفق عيلبون، شارك بالعملية الأخوة محمد عبد الله إبراهيم الدلكي، </a:t>
            </a:r>
            <a:r>
              <a:rPr lang="ar-JO" sz="3200" b="1" dirty="0" smtClean="0"/>
              <a:t>حسن </a:t>
            </a:r>
            <a:r>
              <a:rPr lang="ar-JO" sz="3200" b="1" dirty="0" smtClean="0"/>
              <a:t>حميدي حسين السهو، حسين نمور، وحش إبراهيم الحمد، واستشهد بطريق العودة احمد موسى سلامة (اول شهيد للثورة المعاصرة).</a:t>
            </a:r>
            <a:endParaRPr lang="ar-JO" sz="3200" b="1"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28</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6146" name="Picture 2" descr="C:\Users\Rtuameh\Desktop\الانطلاقة.jpg"/>
          <p:cNvPicPr>
            <a:picLocks noChangeAspect="1" noChangeArrowheads="1"/>
          </p:cNvPicPr>
          <p:nvPr/>
        </p:nvPicPr>
        <p:blipFill>
          <a:blip r:embed="rId2"/>
          <a:srcRect/>
          <a:stretch>
            <a:fillRect/>
          </a:stretch>
        </p:blipFill>
        <p:spPr bwMode="auto">
          <a:xfrm rot="17809322">
            <a:off x="6253583" y="4129498"/>
            <a:ext cx="3048000" cy="1885950"/>
          </a:xfrm>
          <a:prstGeom prst="rect">
            <a:avLst/>
          </a:prstGeom>
          <a:noFill/>
        </p:spPr>
      </p:pic>
      <p:pic>
        <p:nvPicPr>
          <p:cNvPr id="6147" name="Picture 3" descr="C:\Users\Rtuameh\Desktop\الخارطة.jpg"/>
          <p:cNvPicPr>
            <a:picLocks noChangeAspect="1" noChangeArrowheads="1"/>
          </p:cNvPicPr>
          <p:nvPr/>
        </p:nvPicPr>
        <p:blipFill>
          <a:blip r:embed="rId3"/>
          <a:srcRect/>
          <a:stretch>
            <a:fillRect/>
          </a:stretch>
        </p:blipFill>
        <p:spPr bwMode="auto">
          <a:xfrm rot="18755746">
            <a:off x="6322610" y="1417962"/>
            <a:ext cx="2286000" cy="16192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Text Placeholder 2"/>
          <p:cNvSpPr>
            <a:spLocks noGrp="1"/>
          </p:cNvSpPr>
          <p:nvPr>
            <p:ph type="body" idx="2"/>
          </p:nvPr>
        </p:nvSpPr>
        <p:spPr/>
        <p:txBody>
          <a:bodyPr/>
          <a:lstStyle/>
          <a:p>
            <a:endParaRPr lang="ar-JO"/>
          </a:p>
        </p:txBody>
      </p:sp>
      <p:sp>
        <p:nvSpPr>
          <p:cNvPr id="4" name="Content Placeholder 3"/>
          <p:cNvSpPr>
            <a:spLocks noGrp="1"/>
          </p:cNvSpPr>
          <p:nvPr>
            <p:ph sz="quarter" idx="1"/>
          </p:nvPr>
        </p:nvSpPr>
        <p:spPr>
          <a:xfrm>
            <a:off x="0" y="0"/>
            <a:ext cx="6248400" cy="6858000"/>
          </a:xfrm>
        </p:spPr>
        <p:txBody>
          <a:bodyPr/>
          <a:lstStyle/>
          <a:p>
            <a:pPr algn="justLow"/>
            <a:r>
              <a:rPr lang="ar-JO" sz="3200" b="1" dirty="0" smtClean="0"/>
              <a:t>جرى اعتقال </a:t>
            </a:r>
            <a:r>
              <a:rPr lang="ar-JO" sz="3200" b="1" dirty="0" smtClean="0"/>
              <a:t>عرفات </a:t>
            </a:r>
            <a:r>
              <a:rPr lang="ar-JO" sz="3200" b="1" dirty="0" smtClean="0"/>
              <a:t>وخليل الوزير وآخرون في سوريا في إبريل 1966م على أثر مقتل يوسف عرابي ومحمد ابو حشيمة، إثر محاولة نسف خط نفط التابلاين المار في أراضي هضبة الجولان السورية، وأودع سجن المزه </a:t>
            </a:r>
            <a:r>
              <a:rPr lang="ar-JO" sz="3200" b="1" dirty="0" smtClean="0"/>
              <a:t>العسكري.</a:t>
            </a:r>
          </a:p>
          <a:p>
            <a:pPr algn="justLow"/>
            <a:r>
              <a:rPr lang="ar-JO" sz="3200" b="1" dirty="0" smtClean="0"/>
              <a:t> </a:t>
            </a:r>
            <a:r>
              <a:rPr lang="ar-JO" sz="3200" b="1" dirty="0" smtClean="0"/>
              <a:t>كما اعتقل في صيف عام 1966م في لبنان على رأس مجموعة فدائية من قوات العاصفة بعد عودتها من عملية عسكرية شمال فلسطين وذلك بعد دخولها الأراضي اللبنانية من قبل جهاز الأمن العام عند بلدة كفر كلا اللبنانية المجاورة للحدود الفلسطينية، حيث دام الاعتقال 45 </a:t>
            </a:r>
            <a:r>
              <a:rPr lang="ar-JO" sz="3200" b="1" dirty="0" smtClean="0"/>
              <a:t>يوما.</a:t>
            </a:r>
            <a:endParaRPr lang="ar-JO" sz="3200" b="1"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29</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50009">
            <a:off x="2940972" y="2166091"/>
            <a:ext cx="6309360" cy="545221"/>
          </a:xfrm>
        </p:spPr>
        <p:txBody>
          <a:bodyPr>
            <a:noAutofit/>
          </a:bodyPr>
          <a:lstStyle/>
          <a:p>
            <a:pPr algn="r"/>
            <a:r>
              <a:rPr lang="ar-JO" sz="4000" dirty="0" smtClean="0">
                <a:solidFill>
                  <a:srgbClr val="FF0000"/>
                </a:solidFill>
              </a:rPr>
              <a:t>ما قاله ابو مازن</a:t>
            </a:r>
            <a:endParaRPr lang="ar-JO" sz="4000" dirty="0">
              <a:solidFill>
                <a:srgbClr val="FF0000"/>
              </a:solidFill>
            </a:endParaRPr>
          </a:p>
        </p:txBody>
      </p:sp>
      <p:sp>
        <p:nvSpPr>
          <p:cNvPr id="3" name="Text Placeholder 2"/>
          <p:cNvSpPr>
            <a:spLocks noGrp="1"/>
          </p:cNvSpPr>
          <p:nvPr>
            <p:ph type="body" idx="2"/>
          </p:nvPr>
        </p:nvSpPr>
        <p:spPr>
          <a:xfrm>
            <a:off x="6812280" y="274320"/>
            <a:ext cx="2103120" cy="4983480"/>
          </a:xfrm>
        </p:spPr>
        <p:txBody>
          <a:bodyPr/>
          <a:lstStyle/>
          <a:p>
            <a:endParaRPr lang="ar-JO" dirty="0"/>
          </a:p>
        </p:txBody>
      </p:sp>
      <p:sp>
        <p:nvSpPr>
          <p:cNvPr id="4" name="Content Placeholder 3"/>
          <p:cNvSpPr>
            <a:spLocks noGrp="1"/>
          </p:cNvSpPr>
          <p:nvPr>
            <p:ph sz="quarter" idx="1"/>
          </p:nvPr>
        </p:nvSpPr>
        <p:spPr>
          <a:xfrm>
            <a:off x="0" y="0"/>
            <a:ext cx="6172200" cy="6601968"/>
          </a:xfrm>
        </p:spPr>
        <p:txBody>
          <a:bodyPr/>
          <a:lstStyle/>
          <a:p>
            <a:pPr algn="justLow">
              <a:buNone/>
            </a:pPr>
            <a:r>
              <a:rPr lang="ar-JO" sz="3200" b="1" dirty="0" smtClean="0"/>
              <a:t>   كان الوطن عنده برعم طفولته وتصميم شبابه وحكمة شيخوختة وشعوراً سامياً بالثبات والانتماء والتصميم[...]</a:t>
            </a:r>
            <a:br>
              <a:rPr lang="ar-JO" sz="3200" b="1" dirty="0" smtClean="0"/>
            </a:br>
            <a:r>
              <a:rPr lang="ar-JO" sz="3200" b="1" dirty="0" smtClean="0"/>
              <a:t> كان سعيه لتحقيق الحلم همه وانشغاله في الليل والنهار، لا مكان معه للصحة أو للراحة ولا وقت للتسلية والترويح[...] بحنكته تخطينا الكثير الكثير من الصعاب، وبشجاعته كان يُقدم حيث يرى الإقدام عزماً، ويحجم حين يرى الأحجام حزماً[...] كان المعتدل، المناور، الشديد، المتفائل لقناعته أن التشاؤم لم يربح معه معركة أبداً، إنه رفيق الدرب الرئيس الرمز القائد الشهيد ياسر عرفات.</a:t>
            </a:r>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3</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11267" name="Picture 3" descr="C:\Users\Rtuameh\Desktop\ابو ماز وعرفات.jpg"/>
          <p:cNvPicPr>
            <a:picLocks noChangeAspect="1" noChangeArrowheads="1"/>
          </p:cNvPicPr>
          <p:nvPr/>
        </p:nvPicPr>
        <p:blipFill>
          <a:blip r:embed="rId2"/>
          <a:srcRect/>
          <a:stretch>
            <a:fillRect/>
          </a:stretch>
        </p:blipFill>
        <p:spPr bwMode="auto">
          <a:xfrm rot="4611303">
            <a:off x="5653858" y="2632641"/>
            <a:ext cx="3429000" cy="2438399"/>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749465">
            <a:off x="2947669" y="1585000"/>
            <a:ext cx="6309360" cy="457200"/>
          </a:xfrm>
        </p:spPr>
        <p:txBody>
          <a:bodyPr>
            <a:noAutofit/>
          </a:bodyPr>
          <a:lstStyle/>
          <a:p>
            <a:pPr algn="r"/>
            <a:r>
              <a:rPr lang="ar-JO" sz="4000" dirty="0" smtClean="0">
                <a:solidFill>
                  <a:srgbClr val="FF0000"/>
                </a:solidFill>
              </a:rPr>
              <a:t>العمليات العسكرية</a:t>
            </a:r>
            <a:endParaRPr lang="ar-JO" sz="4000" dirty="0">
              <a:solidFill>
                <a:srgbClr val="FF0000"/>
              </a:solidFill>
            </a:endParaRPr>
          </a:p>
        </p:txBody>
      </p:sp>
      <p:sp>
        <p:nvSpPr>
          <p:cNvPr id="3" name="Text Placeholder 2"/>
          <p:cNvSpPr>
            <a:spLocks noGrp="1"/>
          </p:cNvSpPr>
          <p:nvPr>
            <p:ph type="body" idx="2"/>
          </p:nvPr>
        </p:nvSpPr>
        <p:spPr/>
        <p:txBody>
          <a:bodyPr/>
          <a:lstStyle/>
          <a:p>
            <a:r>
              <a:rPr lang="ar-JO" dirty="0" smtClean="0">
                <a:solidFill>
                  <a:srgbClr val="FF0000"/>
                </a:solidFill>
              </a:rPr>
              <a:t>ح</a:t>
            </a:r>
            <a:endParaRPr lang="ar-JO" dirty="0"/>
          </a:p>
        </p:txBody>
      </p:sp>
      <p:sp>
        <p:nvSpPr>
          <p:cNvPr id="4" name="Content Placeholder 3"/>
          <p:cNvSpPr>
            <a:spLocks noGrp="1"/>
          </p:cNvSpPr>
          <p:nvPr>
            <p:ph sz="quarter" idx="1"/>
          </p:nvPr>
        </p:nvSpPr>
        <p:spPr>
          <a:xfrm>
            <a:off x="0" y="0"/>
            <a:ext cx="6248400" cy="6858000"/>
          </a:xfrm>
        </p:spPr>
        <p:txBody>
          <a:bodyPr/>
          <a:lstStyle/>
          <a:p>
            <a:pPr algn="justLow"/>
            <a:r>
              <a:rPr lang="ar-SA" sz="3200" b="1" dirty="0" smtClean="0">
                <a:latin typeface="Calibri" pitchFamily="34" charset="0"/>
                <a:ea typeface="Times New Roman" pitchFamily="18" charset="0"/>
              </a:rPr>
              <a:t>تواصلت العمليات الفدائية</a:t>
            </a:r>
            <a:r>
              <a:rPr lang="ar-JO" sz="3200" b="1" dirty="0" smtClean="0">
                <a:latin typeface="Calibri" pitchFamily="34" charset="0"/>
                <a:ea typeface="Times New Roman" pitchFamily="18" charset="0"/>
              </a:rPr>
              <a:t> ومنها:</a:t>
            </a:r>
            <a:endParaRPr lang="ar-JO" sz="3200" b="1" dirty="0" smtClean="0"/>
          </a:p>
          <a:p>
            <a:pPr algn="justLow"/>
            <a:r>
              <a:rPr lang="ar-JO" sz="3200" b="1" dirty="0" smtClean="0"/>
              <a:t> معركة </a:t>
            </a:r>
            <a:r>
              <a:rPr lang="ar-JO" sz="3200" b="1" dirty="0" smtClean="0"/>
              <a:t>مستعمرة بيت يوسف 22\7\1966، حيث تمت محاولات لتفجير المستعمرة وقتل كل من بداخلها ضمن خطة عسكرية مدروسة وأدت إلى قتل وجرح العشرات من الصهاينة</a:t>
            </a:r>
            <a:r>
              <a:rPr lang="ar-JO" sz="3200" b="1" dirty="0" smtClean="0"/>
              <a:t>.</a:t>
            </a:r>
          </a:p>
          <a:p>
            <a:pPr algn="justLow"/>
            <a:r>
              <a:rPr lang="ar-JO" sz="3200" b="1" dirty="0" smtClean="0"/>
              <a:t>معركة بيت فوريك في </a:t>
            </a:r>
            <a:r>
              <a:rPr lang="ar-JO" sz="3200" b="1" dirty="0" smtClean="0"/>
              <a:t>الأيام الأولى لشهر كانون الأول للعام 1967م انتهت هذه العملية البطولية باستشهاد أبطالها </a:t>
            </a:r>
            <a:r>
              <a:rPr lang="ar-JO" sz="3200" b="1" dirty="0" smtClean="0"/>
              <a:t>الستة،وقد </a:t>
            </a:r>
            <a:r>
              <a:rPr lang="ar-JO" sz="3200" b="1" dirty="0" smtClean="0"/>
              <a:t>بلغت خسائر العدو بإسقاط مروحية ومقتل طاقمها وتدمير أربع آليات مدرعة وقتل وجرح ما يقارب الثلاثين جندياً إسرائيلياً.</a:t>
            </a:r>
            <a:endParaRPr lang="ar-JO" sz="3200" b="1" dirty="0" smtClean="0"/>
          </a:p>
          <a:p>
            <a:pPr algn="justLow"/>
            <a:r>
              <a:rPr lang="ar-JO" dirty="0" smtClean="0"/>
              <a:t/>
            </a:r>
            <a:br>
              <a:rPr lang="ar-JO" dirty="0" smtClean="0"/>
            </a:br>
            <a:r>
              <a:rPr lang="ar-JO" dirty="0" smtClean="0"/>
              <a:t/>
            </a:r>
            <a:br>
              <a:rPr lang="ar-JO" dirty="0" smtClean="0"/>
            </a:br>
            <a:r>
              <a:rPr lang="ar-JO" dirty="0" smtClean="0"/>
              <a:t/>
            </a:r>
            <a:br>
              <a:rPr lang="ar-JO" dirty="0" smtClean="0"/>
            </a:br>
            <a:r>
              <a:rPr lang="ar-JO" dirty="0" smtClean="0"/>
              <a:t/>
            </a:r>
            <a:br>
              <a:rPr lang="ar-JO" dirty="0" smtClean="0"/>
            </a:br>
            <a:r>
              <a:rPr lang="ar-JO" dirty="0" smtClean="0"/>
              <a:t/>
            </a:r>
            <a:br>
              <a:rPr lang="ar-JO" dirty="0" smtClean="0"/>
            </a:br>
            <a:r>
              <a:rPr lang="ar-JO" dirty="0" smtClean="0"/>
              <a:t/>
            </a:r>
            <a:br>
              <a:rPr lang="ar-JO" dirty="0" smtClean="0"/>
            </a:br>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30</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522863">
            <a:off x="2622029" y="1895493"/>
            <a:ext cx="6278880" cy="457200"/>
          </a:xfrm>
        </p:spPr>
        <p:txBody>
          <a:bodyPr>
            <a:noAutofit/>
          </a:bodyPr>
          <a:lstStyle/>
          <a:p>
            <a:pPr algn="r"/>
            <a:r>
              <a:rPr lang="ar-JO" sz="4000" dirty="0" smtClean="0">
                <a:solidFill>
                  <a:srgbClr val="FF0000"/>
                </a:solidFill>
              </a:rPr>
              <a:t>الانطلاقة الثانية</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400800" cy="6858000"/>
          </a:xfrm>
        </p:spPr>
        <p:txBody>
          <a:bodyPr/>
          <a:lstStyle/>
          <a:p>
            <a:pPr algn="justLow" eaLnBrk="0" hangingPunct="0"/>
            <a:r>
              <a:rPr lang="ar-SA" sz="3200" b="1" dirty="0" smtClean="0">
                <a:latin typeface="Calibri" pitchFamily="34" charset="0"/>
                <a:cs typeface="Times New Roman" pitchFamily="18" charset="0"/>
              </a:rPr>
              <a:t>بعد نكسة عام 1967 قررت قيادة "فتح" بضغط من ياسر عرفات وأبوجهاد استئناف الكفاح المسلح, </a:t>
            </a:r>
            <a:r>
              <a:rPr lang="ar-JO" sz="3200" b="1" dirty="0" smtClean="0">
                <a:latin typeface="Calibri" pitchFamily="34" charset="0"/>
                <a:cs typeface="Times New Roman" pitchFamily="18" charset="0"/>
              </a:rPr>
              <a:t>و</a:t>
            </a:r>
            <a:r>
              <a:rPr lang="ar-SA" sz="3200" b="1" dirty="0" smtClean="0">
                <a:latin typeface="Calibri" pitchFamily="34" charset="0"/>
                <a:cs typeface="Times New Roman" pitchFamily="18" charset="0"/>
              </a:rPr>
              <a:t>نقل مقر قيادة الفدائيين إلى الضفة الغربية. </a:t>
            </a:r>
            <a:r>
              <a:rPr lang="ar-JO" sz="3200" b="1" dirty="0" smtClean="0"/>
              <a:t>وفي 28\7\1967 بدأت العمليات العسكرية في ما اعتُبِر الانطلاقة الثانية لحركة </a:t>
            </a:r>
            <a:r>
              <a:rPr lang="ar-JO" sz="3200" b="1" dirty="0" smtClean="0"/>
              <a:t>فتح.</a:t>
            </a:r>
            <a:endParaRPr lang="ar-SA" sz="3200" b="1" dirty="0" smtClean="0">
              <a:latin typeface="Calibri" pitchFamily="34" charset="0"/>
              <a:cs typeface="Times New Roman" pitchFamily="18" charset="0"/>
            </a:endParaRPr>
          </a:p>
          <a:p>
            <a:pPr algn="justLow"/>
            <a:r>
              <a:rPr lang="ar-JO" sz="3200" b="1" dirty="0" smtClean="0"/>
              <a:t>ومن الاماكن التي اقام فيه ابو عمار بعد النكسة حوش </a:t>
            </a:r>
            <a:r>
              <a:rPr lang="ar-JO" sz="3200" b="1" dirty="0" smtClean="0"/>
              <a:t>العطعوط بالبلدة القديمة بنابلس، ومغارة بيت فوريك ومغارة قباطية. ثلاثة أماكن أعاد فيها ابو عمار الروح الثورية بعد نكسة عام 1967، وبنى نواة الخلايا المسلحة في الأرض المحتلة، وراح ينظم المقاتلين في كل مكان يحل فيه ويرسلهم لتدريبات مكثفة في سوريا.</a:t>
            </a:r>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31</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3074" name="Picture 2" descr="C:\Users\Rtuameh\Desktop\اماكن تواج ابو عمار.jpg"/>
          <p:cNvPicPr>
            <a:picLocks noChangeAspect="1" noChangeArrowheads="1"/>
          </p:cNvPicPr>
          <p:nvPr/>
        </p:nvPicPr>
        <p:blipFill>
          <a:blip r:embed="rId2"/>
          <a:srcRect/>
          <a:stretch>
            <a:fillRect/>
          </a:stretch>
        </p:blipFill>
        <p:spPr bwMode="auto">
          <a:xfrm rot="16200000">
            <a:off x="5548315" y="2986087"/>
            <a:ext cx="4067174" cy="1600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581225">
            <a:off x="2845799" y="2345047"/>
            <a:ext cx="6309360" cy="457200"/>
          </a:xfrm>
        </p:spPr>
        <p:txBody>
          <a:bodyPr>
            <a:noAutofit/>
          </a:bodyPr>
          <a:lstStyle/>
          <a:p>
            <a:pPr algn="r"/>
            <a:r>
              <a:rPr lang="ar-JO" sz="4000" dirty="0" smtClean="0">
                <a:solidFill>
                  <a:srgbClr val="FF0000"/>
                </a:solidFill>
              </a:rPr>
              <a:t>قواعد غور الاردن</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a:p>
        </p:txBody>
      </p:sp>
      <p:sp>
        <p:nvSpPr>
          <p:cNvPr id="4" name="Content Placeholder 3"/>
          <p:cNvSpPr>
            <a:spLocks noGrp="1"/>
          </p:cNvSpPr>
          <p:nvPr>
            <p:ph sz="quarter" idx="1"/>
          </p:nvPr>
        </p:nvSpPr>
        <p:spPr>
          <a:xfrm>
            <a:off x="0" y="0"/>
            <a:ext cx="6324600" cy="6858000"/>
          </a:xfrm>
        </p:spPr>
        <p:txBody>
          <a:bodyPr/>
          <a:lstStyle/>
          <a:p>
            <a:pPr algn="justLow"/>
            <a:r>
              <a:rPr lang="ar-SA" sz="3200" b="1" dirty="0" smtClean="0">
                <a:latin typeface="Calibri" pitchFamily="34" charset="0"/>
                <a:ea typeface="Times New Roman" pitchFamily="18" charset="0"/>
              </a:rPr>
              <a:t>بعد </a:t>
            </a:r>
            <a:r>
              <a:rPr lang="ar-SA" sz="3200" b="1" dirty="0" smtClean="0">
                <a:latin typeface="Calibri" pitchFamily="34" charset="0"/>
                <a:ea typeface="Times New Roman" pitchFamily="18" charset="0"/>
              </a:rPr>
              <a:t>تزايد حملات الاعتقال وملاحقة قوات الاحتلال له,</a:t>
            </a:r>
            <a:r>
              <a:rPr lang="ar-JO" sz="3200" b="1" dirty="0" smtClean="0">
                <a:latin typeface="Calibri" pitchFamily="34" charset="0"/>
                <a:ea typeface="Times New Roman" pitchFamily="18" charset="0"/>
              </a:rPr>
              <a:t> سواء في شقة حوش العطعوط نابلس، او في </a:t>
            </a:r>
            <a:r>
              <a:rPr lang="ar-SA" sz="3200" b="1" dirty="0" smtClean="0">
                <a:latin typeface="Calibri" pitchFamily="34" charset="0"/>
                <a:ea typeface="Times New Roman" pitchFamily="18" charset="0"/>
              </a:rPr>
              <a:t>البيت رقم 6 في شارع الإخوة قرب مطعم نعوم الشهير</a:t>
            </a:r>
            <a:r>
              <a:rPr lang="ar-JO" sz="3200" b="1" dirty="0" smtClean="0">
                <a:latin typeface="Calibri" pitchFamily="34" charset="0"/>
                <a:ea typeface="Times New Roman" pitchFamily="18" charset="0"/>
              </a:rPr>
              <a:t>في رام الله، او</a:t>
            </a:r>
            <a:r>
              <a:rPr lang="ar-SA" sz="3200" b="1" dirty="0" smtClean="0">
                <a:latin typeface="Calibri" pitchFamily="34" charset="0"/>
                <a:ea typeface="Times New Roman" pitchFamily="18" charset="0"/>
              </a:rPr>
              <a:t> في بيت رقم 4 في شارع "سانت مارك" في القدس. </a:t>
            </a:r>
            <a:r>
              <a:rPr lang="ar-JO" sz="3200" b="1" dirty="0" smtClean="0">
                <a:latin typeface="Calibri" pitchFamily="34" charset="0"/>
                <a:ea typeface="Times New Roman" pitchFamily="18" charset="0"/>
              </a:rPr>
              <a:t>او في </a:t>
            </a:r>
            <a:r>
              <a:rPr lang="ar-SA" sz="3200" b="1" dirty="0" smtClean="0">
                <a:latin typeface="Calibri" pitchFamily="34" charset="0"/>
                <a:ea typeface="Times New Roman" pitchFamily="18" charset="0"/>
              </a:rPr>
              <a:t>بيت لحم حيث كان على موعد مع كوادر من "فتح", توجه إلى الخليل ووصل حتى يافا. وقتها قرر عرفات مغادرة المنطقة وتوجه إلى </a:t>
            </a:r>
            <a:r>
              <a:rPr lang="ar-SA" sz="3200" b="1" dirty="0" smtClean="0">
                <a:latin typeface="Calibri" pitchFamily="34" charset="0"/>
                <a:ea typeface="Times New Roman" pitchFamily="18" charset="0"/>
              </a:rPr>
              <a:t>الأردن</a:t>
            </a:r>
            <a:r>
              <a:rPr lang="ar-JO" sz="3200" b="1" dirty="0" smtClean="0">
                <a:latin typeface="Calibri" pitchFamily="34" charset="0"/>
                <a:ea typeface="Times New Roman" pitchFamily="18" charset="0"/>
              </a:rPr>
              <a:t>.</a:t>
            </a:r>
          </a:p>
          <a:p>
            <a:pPr algn="justLow"/>
            <a:r>
              <a:rPr lang="ar-SA" sz="3200" b="1" dirty="0" smtClean="0">
                <a:latin typeface="Calibri" pitchFamily="34" charset="0"/>
                <a:ea typeface="Times New Roman" pitchFamily="18" charset="0"/>
              </a:rPr>
              <a:t>  </a:t>
            </a:r>
            <a:r>
              <a:rPr lang="ar-SA" sz="3200" b="1" dirty="0" smtClean="0">
                <a:latin typeface="Calibri" pitchFamily="34" charset="0"/>
                <a:ea typeface="Times New Roman" pitchFamily="18" charset="0"/>
              </a:rPr>
              <a:t>بعد </a:t>
            </a:r>
            <a:r>
              <a:rPr lang="ar-SA" sz="3200" b="1" dirty="0" smtClean="0">
                <a:latin typeface="Calibri" pitchFamily="34" charset="0"/>
                <a:ea typeface="Times New Roman" pitchFamily="18" charset="0"/>
              </a:rPr>
              <a:t>حرب حزيران </a:t>
            </a:r>
            <a:r>
              <a:rPr lang="ar-JO" sz="3200" b="1" dirty="0" smtClean="0"/>
              <a:t>قامت </a:t>
            </a:r>
            <a:r>
              <a:rPr lang="ar-JO" sz="3200" b="1" dirty="0" smtClean="0"/>
              <a:t>فتح ببناء قواعد عسكرية ثابتة في غور الأردن مما </a:t>
            </a:r>
            <a:r>
              <a:rPr lang="ar-JO" sz="3200" b="1" dirty="0" smtClean="0"/>
              <a:t>أدى الى </a:t>
            </a:r>
            <a:r>
              <a:rPr lang="ar-JO" sz="3200" b="1" dirty="0" smtClean="0"/>
              <a:t>تزايد فاعلية الثورة، </a:t>
            </a:r>
            <a:r>
              <a:rPr lang="ar-JO" sz="3200" b="1" dirty="0" smtClean="0"/>
              <a:t>فقد </a:t>
            </a:r>
            <a:r>
              <a:rPr lang="ar-JO" sz="3200" b="1" dirty="0" smtClean="0"/>
              <a:t>أعلنت </a:t>
            </a:r>
            <a:r>
              <a:rPr lang="ar-JO" sz="3200" b="1" dirty="0" smtClean="0"/>
              <a:t>فتح </a:t>
            </a:r>
            <a:r>
              <a:rPr lang="ar-JO" sz="3200" b="1" dirty="0" smtClean="0"/>
              <a:t>تنفيذ 68 عملية منذ مطلع 1968م وحتى معركة </a:t>
            </a:r>
            <a:r>
              <a:rPr lang="ar-JO" sz="3200" b="1" dirty="0" smtClean="0"/>
              <a:t>الكرامة.</a:t>
            </a:r>
            <a:endParaRPr lang="ar-SA" sz="3200" b="1" dirty="0" smtClean="0"/>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32</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5122" name="Picture 2" descr="C:\Users\Rtuameh\Desktop\ابووووووو.jpg"/>
          <p:cNvPicPr>
            <a:picLocks noChangeAspect="1" noChangeArrowheads="1"/>
          </p:cNvPicPr>
          <p:nvPr/>
        </p:nvPicPr>
        <p:blipFill>
          <a:blip r:embed="rId2"/>
          <a:srcRect/>
          <a:stretch>
            <a:fillRect/>
          </a:stretch>
        </p:blipFill>
        <p:spPr bwMode="auto">
          <a:xfrm rot="16773943">
            <a:off x="5795323" y="2678053"/>
            <a:ext cx="3810000" cy="2286000"/>
          </a:xfrm>
          <a:prstGeom prst="rect">
            <a:avLst/>
          </a:prstGeom>
          <a:noFill/>
        </p:spPr>
      </p:pic>
      <p:pic>
        <p:nvPicPr>
          <p:cNvPr id="3074" name="Picture 2" descr="C:\Users\Rtuameh\Desktop\ابو عمار في الاغوار.jpg"/>
          <p:cNvPicPr>
            <a:picLocks noChangeAspect="1" noChangeArrowheads="1"/>
          </p:cNvPicPr>
          <p:nvPr/>
        </p:nvPicPr>
        <p:blipFill>
          <a:blip r:embed="rId3"/>
          <a:srcRect/>
          <a:stretch>
            <a:fillRect/>
          </a:stretch>
        </p:blipFill>
        <p:spPr bwMode="auto">
          <a:xfrm rot="16659791">
            <a:off x="5826302" y="2593887"/>
            <a:ext cx="3801732" cy="238241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400079">
            <a:off x="2397050" y="1223311"/>
            <a:ext cx="6417253" cy="1357355"/>
          </a:xfrm>
        </p:spPr>
        <p:txBody>
          <a:bodyPr>
            <a:noAutofit/>
          </a:bodyPr>
          <a:lstStyle/>
          <a:p>
            <a:pPr algn="r"/>
            <a:r>
              <a:rPr lang="ar-JO" sz="4000" dirty="0" smtClean="0">
                <a:solidFill>
                  <a:srgbClr val="FF0000"/>
                </a:solidFill>
              </a:rPr>
              <a:t>     اللقاء مع </a:t>
            </a:r>
            <a:br>
              <a:rPr lang="ar-JO" sz="4000" dirty="0" smtClean="0">
                <a:solidFill>
                  <a:srgbClr val="FF0000"/>
                </a:solidFill>
              </a:rPr>
            </a:br>
            <a:r>
              <a:rPr lang="ar-JO" sz="4000" dirty="0" smtClean="0">
                <a:solidFill>
                  <a:srgbClr val="FF0000"/>
                </a:solidFill>
              </a:rPr>
              <a:t>جمال عبد الناصر</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400800" cy="6858000"/>
          </a:xfrm>
        </p:spPr>
        <p:txBody>
          <a:bodyPr/>
          <a:lstStyle/>
          <a:p>
            <a:pPr algn="justLow"/>
            <a:r>
              <a:rPr lang="ar-JO" sz="3200" b="1" dirty="0" smtClean="0"/>
              <a:t>كان اللقاء الاول لياسر عرفات كرئيس لحركة فتح مع الرئيس جمال عبد الناصر، في تشرين الثاني 1967 عقب هزيمة حزيران، حيث توسط كمال جنبلاط ومحمد حسنين هيكل لغقد اللقاء. حضره صلاح خلف وفاروق القدومي وهايل عبد الحميد، ونتج عنه تكليف  حسنين هيكل بمتابعة العلاقة الفتحاوية المصرية وابعاد رئيس المخابراالعامة المصرية صلاح نصرعن هذا الشأن. ومن ثمار هذه العلاقة ان الرئيس عبد الناصر اصطحب ياسر عرفات الى موسكو في زيارة سرية وبجواز سفر مصري باسم «محسن أمين». وكانت تلك الزيارة فاتحة العلاقات الفلسطينية ـ السوفياتية.</a:t>
            </a:r>
            <a:endParaRPr lang="ar-JO" sz="3200" b="1"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33</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4098" name="Picture 2" descr="C:\Users\Rtuameh\Desktop\جمالللل.jpg"/>
          <p:cNvPicPr>
            <a:picLocks noChangeAspect="1" noChangeArrowheads="1"/>
          </p:cNvPicPr>
          <p:nvPr/>
        </p:nvPicPr>
        <p:blipFill>
          <a:blip r:embed="rId2"/>
          <a:srcRect/>
          <a:stretch>
            <a:fillRect/>
          </a:stretch>
        </p:blipFill>
        <p:spPr bwMode="auto">
          <a:xfrm>
            <a:off x="6324600" y="2286000"/>
            <a:ext cx="2514600" cy="335280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539166">
            <a:off x="3131646" y="3005150"/>
            <a:ext cx="6309360" cy="457200"/>
          </a:xfrm>
        </p:spPr>
        <p:txBody>
          <a:bodyPr>
            <a:noAutofit/>
          </a:bodyPr>
          <a:lstStyle/>
          <a:p>
            <a:pPr algn="r"/>
            <a:r>
              <a:rPr lang="ar-JO" sz="4000" dirty="0" smtClean="0">
                <a:solidFill>
                  <a:srgbClr val="FF0000"/>
                </a:solidFill>
              </a:rPr>
              <a:t>معركة الكرامة</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400800" cy="6858000"/>
          </a:xfrm>
        </p:spPr>
        <p:txBody>
          <a:bodyPr/>
          <a:lstStyle/>
          <a:p>
            <a:pPr algn="justLow"/>
            <a:r>
              <a:rPr lang="ar-JO" sz="3200" b="1" dirty="0" smtClean="0"/>
              <a:t>شنت </a:t>
            </a:r>
            <a:r>
              <a:rPr lang="ar-JO" sz="3200" b="1" dirty="0" smtClean="0"/>
              <a:t>في 21\3\1968 اسرائيل هجوم على مخيم الكرامة الواقع على بعد 5 كم من جسر (النبي)، وإلى الجنوب من البحر الميت. وكان هدف الهجوم كما أعلنت (إسرائيل) القضاء على مواقع الفدائيين.</a:t>
            </a:r>
            <a:r>
              <a:rPr lang="ar-JO" sz="3200" dirty="0" smtClean="0"/>
              <a:t> </a:t>
            </a:r>
            <a:r>
              <a:rPr lang="ar-JO" sz="3200" b="1" dirty="0" smtClean="0"/>
              <a:t>ورفع معنويات الإسرائيليين التي بدأت تهتزبفعل العمليات الفدائية في الأراضي المحتلة.</a:t>
            </a:r>
          </a:p>
          <a:p>
            <a:pPr algn="justLow"/>
            <a:r>
              <a:rPr lang="ar-JO" sz="3200" b="1" dirty="0" smtClean="0"/>
              <a:t>كانت وحدات رصد فتح تراقب تحركات القوات المعادية. وتدارست قيادة فتح التدابير الواجب اتخاذها وقررت “الصمود الواعي” ، وجرى تقسيم قوات المقاومة إلى ثلاثة أقسام: الأول في الكرامة، والثاني على امتداد طرق تقدم جيش الاحتلال، و الثالث فوق المرتفعات المشرفة على المنطقة ليكون دعماً واحتياطاً. </a:t>
            </a:r>
            <a:endParaRPr lang="ar-JO" sz="3200" b="1"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34</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1027" name="Picture 3" descr="C:\Users\Rtuameh\Desktop\الكرامة1111.jpg"/>
          <p:cNvPicPr>
            <a:picLocks noChangeAspect="1" noChangeArrowheads="1"/>
          </p:cNvPicPr>
          <p:nvPr/>
        </p:nvPicPr>
        <p:blipFill>
          <a:blip r:embed="rId2"/>
          <a:srcRect/>
          <a:stretch>
            <a:fillRect/>
          </a:stretch>
        </p:blipFill>
        <p:spPr bwMode="auto">
          <a:xfrm rot="6614827">
            <a:off x="5154276" y="2632825"/>
            <a:ext cx="4876799" cy="150812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892620">
            <a:off x="2738412" y="2472977"/>
            <a:ext cx="6309360" cy="457200"/>
          </a:xfrm>
        </p:spPr>
        <p:txBody>
          <a:bodyPr>
            <a:noAutofit/>
          </a:bodyPr>
          <a:lstStyle/>
          <a:p>
            <a:pPr algn="r"/>
            <a:r>
              <a:rPr lang="ar-JO" sz="4000" dirty="0" smtClean="0">
                <a:solidFill>
                  <a:srgbClr val="FF0000"/>
                </a:solidFill>
              </a:rPr>
              <a:t>معركة الكرامة</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a:p>
        </p:txBody>
      </p:sp>
      <p:sp>
        <p:nvSpPr>
          <p:cNvPr id="4" name="Content Placeholder 3"/>
          <p:cNvSpPr>
            <a:spLocks noGrp="1"/>
          </p:cNvSpPr>
          <p:nvPr>
            <p:ph sz="quarter" idx="1"/>
          </p:nvPr>
        </p:nvSpPr>
        <p:spPr>
          <a:xfrm>
            <a:off x="0" y="0"/>
            <a:ext cx="6477000" cy="6858000"/>
          </a:xfrm>
        </p:spPr>
        <p:txBody>
          <a:bodyPr/>
          <a:lstStyle/>
          <a:p>
            <a:pPr algn="justLow"/>
            <a:r>
              <a:rPr lang="ar-JO" sz="3200" b="1" dirty="0" smtClean="0"/>
              <a:t>طلبت إسرائيل ولأول مرة في تاريخ الصراع العربي الإسرائيلي وقف إطلاق النار في الساعة الحادية عشرة والنصف من يوم المعركة،الا ان الفدائيون الفلسطينيون رفضوا وقف اطلاق النار.</a:t>
            </a:r>
          </a:p>
          <a:p>
            <a:pPr algn="justLow"/>
            <a:r>
              <a:rPr lang="ar-JO" sz="3200" b="1" dirty="0" smtClean="0"/>
              <a:t>بلغت خسائر الإسرائيليين 70 قتيلاً وأكثر من 100 جريح، و45 دبابة و25 عربة مجنزرة و27 آلية مختلفة و5 طائرات وخسر الجانب الفلسطيني 17 شهيداً. وأما الأردنيون فقد خسروا 20 شهيداً و65 جريحاً بينهم عدد من الضباط، و10 دبابات و10 آليات مختلفة ومدفعين.</a:t>
            </a:r>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35</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6147" name="Picture 3" descr="C:\Users\Rtuameh\Desktop\دبابة.jpg"/>
          <p:cNvPicPr>
            <a:picLocks noChangeAspect="1" noChangeArrowheads="1"/>
          </p:cNvPicPr>
          <p:nvPr/>
        </p:nvPicPr>
        <p:blipFill>
          <a:blip r:embed="rId2"/>
          <a:srcRect/>
          <a:stretch>
            <a:fillRect/>
          </a:stretch>
        </p:blipFill>
        <p:spPr bwMode="auto">
          <a:xfrm rot="17181288">
            <a:off x="5738560" y="3040508"/>
            <a:ext cx="3640488" cy="2032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750963">
            <a:off x="2727138" y="2708363"/>
            <a:ext cx="6309360" cy="457200"/>
          </a:xfrm>
        </p:spPr>
        <p:txBody>
          <a:bodyPr>
            <a:noAutofit/>
          </a:bodyPr>
          <a:lstStyle/>
          <a:p>
            <a:pPr algn="r"/>
            <a:r>
              <a:rPr lang="ar-JO" sz="4000" dirty="0" smtClean="0">
                <a:solidFill>
                  <a:srgbClr val="FF0000"/>
                </a:solidFill>
              </a:rPr>
              <a:t>معركة الكرامة</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a:p>
        </p:txBody>
      </p:sp>
      <p:sp>
        <p:nvSpPr>
          <p:cNvPr id="4" name="Content Placeholder 3"/>
          <p:cNvSpPr>
            <a:spLocks noGrp="1"/>
          </p:cNvSpPr>
          <p:nvPr>
            <p:ph sz="quarter" idx="1"/>
          </p:nvPr>
        </p:nvSpPr>
        <p:spPr>
          <a:xfrm>
            <a:off x="0" y="0"/>
            <a:ext cx="6248400" cy="6858000"/>
          </a:xfrm>
        </p:spPr>
        <p:txBody>
          <a:bodyPr/>
          <a:lstStyle/>
          <a:p>
            <a:pPr algn="justLow"/>
            <a:r>
              <a:rPr lang="ar-JO" sz="3200" b="1" dirty="0" smtClean="0"/>
              <a:t>كانت معركة الكرامة نقطة تحول كبرى بالنسبة لحركة فتح خاصة والمقاومة الفلسطينية عامة. وقد تجلى ذلك في سبيل طلبات التطوع في المقاومة ولا سيما من قبل المثقفين . والاهتمام المتزايد من الصحافة الأجنبية بالمقاومة الفلسطينية، مما شجع بعض الشبان الأجانب على التطوع في صفوف المقاومة الفلسطينية. </a:t>
            </a:r>
          </a:p>
          <a:p>
            <a:pPr algn="justLow"/>
            <a:r>
              <a:rPr lang="ar-JO" sz="3200" b="1" dirty="0" smtClean="0"/>
              <a:t>قال الرئيس الشهيد ياسر عرفات إن "معركة الكرامة بعثت الامل من الياس ، وشكلت نقطة تحول في التاريخ النضالي العربي، وتأشيرة عبور للقضية الفلسطينية الى عمقيها العربي والدولي".</a:t>
            </a:r>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36</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2050" name="Picture 2" descr="C:\Users\Rtuameh\Desktop\كرامة الياسر.jpg"/>
          <p:cNvPicPr>
            <a:picLocks noChangeAspect="1" noChangeArrowheads="1"/>
          </p:cNvPicPr>
          <p:nvPr/>
        </p:nvPicPr>
        <p:blipFill>
          <a:blip r:embed="rId2"/>
          <a:srcRect/>
          <a:stretch>
            <a:fillRect/>
          </a:stretch>
        </p:blipFill>
        <p:spPr bwMode="auto">
          <a:xfrm rot="17329662">
            <a:off x="6085440" y="3117135"/>
            <a:ext cx="2906429" cy="205742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994933">
            <a:off x="2326191" y="1990595"/>
            <a:ext cx="6309360" cy="1298486"/>
          </a:xfrm>
        </p:spPr>
        <p:txBody>
          <a:bodyPr>
            <a:noAutofit/>
          </a:bodyPr>
          <a:lstStyle/>
          <a:p>
            <a:pPr algn="r"/>
            <a:r>
              <a:rPr lang="ar-JO" sz="4000" dirty="0" smtClean="0">
                <a:solidFill>
                  <a:srgbClr val="FF0000"/>
                </a:solidFill>
              </a:rPr>
              <a:t>المؤتمر الثاني</a:t>
            </a:r>
            <a:br>
              <a:rPr lang="ar-JO" sz="4000" dirty="0" smtClean="0">
                <a:solidFill>
                  <a:srgbClr val="FF0000"/>
                </a:solidFill>
              </a:rPr>
            </a:br>
            <a:r>
              <a:rPr lang="ar-JO" sz="4000" dirty="0" smtClean="0">
                <a:solidFill>
                  <a:srgbClr val="FF0000"/>
                </a:solidFill>
              </a:rPr>
              <a:t>  </a:t>
            </a:r>
            <a:r>
              <a:rPr lang="ar-JO" sz="4000" dirty="0" smtClean="0">
                <a:solidFill>
                  <a:srgbClr val="FF0000"/>
                </a:solidFill>
              </a:rPr>
              <a:t>لحركة فتح</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172200" cy="6858000"/>
          </a:xfrm>
        </p:spPr>
        <p:txBody>
          <a:bodyPr/>
          <a:lstStyle/>
          <a:p>
            <a:pPr algn="justLow" eaLnBrk="0" hangingPunct="0">
              <a:defRPr/>
            </a:pPr>
            <a:r>
              <a:rPr lang="ar-JO" sz="3200" b="1" dirty="0" smtClean="0">
                <a:latin typeface="Calibri" pitchFamily="34" charset="0"/>
                <a:ea typeface="Times New Roman" pitchFamily="18" charset="0"/>
              </a:rPr>
              <a:t>على خلفية النصر </a:t>
            </a:r>
            <a:r>
              <a:rPr lang="ar-SA" sz="3200" b="1" dirty="0" smtClean="0">
                <a:latin typeface="Calibri" pitchFamily="34" charset="0"/>
                <a:ea typeface="Times New Roman" pitchFamily="18" charset="0"/>
              </a:rPr>
              <a:t>قررت قيادة "فتح"، وللـمرة الأولى، أن تخرق قانون السرية وأن تكشف عن اسم أحد قادتها.</a:t>
            </a:r>
            <a:r>
              <a:rPr lang="ar-JO" sz="3200" b="1" dirty="0" smtClean="0">
                <a:latin typeface="Calibri" pitchFamily="34" charset="0"/>
                <a:ea typeface="Times New Roman" pitchFamily="18" charset="0"/>
              </a:rPr>
              <a:t> و</a:t>
            </a:r>
            <a:r>
              <a:rPr lang="ar-SA" sz="3200" b="1" dirty="0" smtClean="0">
                <a:latin typeface="Calibri" pitchFamily="34" charset="0"/>
                <a:ea typeface="Times New Roman" pitchFamily="18" charset="0"/>
              </a:rPr>
              <a:t>نشرت بعد نحو ثلاثة أسابيع على معركة الكرامة يوم 14 نيسان 1968 بيانا مقتضبا في دمشق أعلنت فيه تعيين ياسر عرفات متحدثا رسميا باسم الحركة</a:t>
            </a:r>
            <a:r>
              <a:rPr lang="ar-JO" sz="3200" b="1" dirty="0" smtClean="0">
                <a:latin typeface="Calibri" pitchFamily="34" charset="0"/>
                <a:ea typeface="Times New Roman" pitchFamily="18" charset="0"/>
              </a:rPr>
              <a:t>.</a:t>
            </a:r>
          </a:p>
          <a:p>
            <a:pPr algn="justLow" eaLnBrk="0" hangingPunct="0">
              <a:defRPr/>
            </a:pPr>
            <a:r>
              <a:rPr lang="ar-SA" sz="3200" b="1" dirty="0" smtClean="0">
                <a:latin typeface="Calibri" pitchFamily="34" charset="0"/>
                <a:ea typeface="Times New Roman" pitchFamily="18" charset="0"/>
              </a:rPr>
              <a:t> في بداية شهر آب من </a:t>
            </a:r>
            <a:r>
              <a:rPr lang="ar-JO" sz="3200" b="1" dirty="0" smtClean="0">
                <a:latin typeface="Calibri" pitchFamily="34" charset="0"/>
                <a:ea typeface="Times New Roman" pitchFamily="18" charset="0"/>
              </a:rPr>
              <a:t>عام 1968</a:t>
            </a:r>
            <a:r>
              <a:rPr lang="ar-SA" sz="3200" b="1" dirty="0" smtClean="0">
                <a:latin typeface="Calibri" pitchFamily="34" charset="0"/>
                <a:ea typeface="Times New Roman" pitchFamily="18" charset="0"/>
              </a:rPr>
              <a:t>صادق المؤتمر العام</a:t>
            </a:r>
            <a:r>
              <a:rPr lang="ar-JO" sz="3200" b="1" dirty="0" smtClean="0">
                <a:latin typeface="Calibri" pitchFamily="34" charset="0"/>
                <a:ea typeface="Times New Roman" pitchFamily="18" charset="0"/>
              </a:rPr>
              <a:t> الثاني</a:t>
            </a:r>
            <a:r>
              <a:rPr lang="ar-SA" sz="3200" b="1" dirty="0" smtClean="0">
                <a:latin typeface="Calibri" pitchFamily="34" charset="0"/>
                <a:ea typeface="Times New Roman" pitchFamily="18" charset="0"/>
              </a:rPr>
              <a:t> لحركة" فتح" الذي عقد في سورية على تعيين ياسر عرفات ناطقا وممثلا رسميا وقائدا عاما لقوات العاصفة وعلى تعيين خليل الوزير نائبا له.</a:t>
            </a:r>
            <a:endParaRPr lang="ar-SA" sz="3200"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37</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3074" name="Picture 2" descr="C:\Users\Rtuameh\Desktop\مؤتمر فتح الثاني.jpg"/>
          <p:cNvPicPr>
            <a:picLocks noChangeAspect="1" noChangeArrowheads="1"/>
          </p:cNvPicPr>
          <p:nvPr/>
        </p:nvPicPr>
        <p:blipFill>
          <a:blip r:embed="rId2"/>
          <a:srcRect/>
          <a:stretch>
            <a:fillRect/>
          </a:stretch>
        </p:blipFill>
        <p:spPr bwMode="auto">
          <a:xfrm rot="17088515">
            <a:off x="5963735" y="2941352"/>
            <a:ext cx="3447205" cy="210207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898412">
            <a:off x="3027109" y="2078067"/>
            <a:ext cx="6309360" cy="1048080"/>
          </a:xfrm>
        </p:spPr>
        <p:txBody>
          <a:bodyPr>
            <a:noAutofit/>
          </a:bodyPr>
          <a:lstStyle/>
          <a:p>
            <a:pPr algn="r"/>
            <a:r>
              <a:rPr lang="ar-JO" sz="4000" dirty="0" smtClean="0">
                <a:solidFill>
                  <a:srgbClr val="FF0000"/>
                </a:solidFill>
              </a:rPr>
              <a:t>من مقاوم الى زعيم حركة </a:t>
            </a:r>
            <a:r>
              <a:rPr lang="ar-JO" sz="4000" dirty="0" smtClean="0">
                <a:solidFill>
                  <a:srgbClr val="FF0000"/>
                </a:solidFill>
              </a:rPr>
              <a:t>تحرير</a:t>
            </a:r>
            <a:br>
              <a:rPr lang="ar-JO" sz="4000" dirty="0" smtClean="0">
                <a:solidFill>
                  <a:srgbClr val="FF0000"/>
                </a:solidFill>
              </a:rPr>
            </a:br>
            <a:r>
              <a:rPr lang="ar-JO" sz="4000" dirty="0" smtClean="0">
                <a:solidFill>
                  <a:srgbClr val="FF0000"/>
                </a:solidFill>
              </a:rPr>
              <a:t>      </a:t>
            </a:r>
            <a:r>
              <a:rPr lang="ar-JO" sz="4000" dirty="0" smtClean="0">
                <a:solidFill>
                  <a:srgbClr val="FF0000"/>
                </a:solidFill>
              </a:rPr>
              <a:t>المحاضرة التالية</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324600" cy="6858000"/>
          </a:xfrm>
        </p:spPr>
        <p:txBody>
          <a:bodyPr/>
          <a:lstStyle/>
          <a:p>
            <a:pPr algn="justLow"/>
            <a:r>
              <a:rPr lang="ar-JO" sz="3200" b="1" dirty="0" smtClean="0"/>
              <a:t>تيجة لظهور حركة فتح وتوسعها اندمج فيها العديد من التنظيمات الفلسطينية الصغيرة مثل: منظمة طلائع الفداء لتحرير فلسطين (فرقة خالد بن الوليد) في 7 سبتمبر/أيلول 1968، وجبهة التحرير الوطني الفلسطيني في 13 سبتمبر/ أيلول 1968، وجبهة ثوار فلسطين في 25 نوفمبر/تشرين الثاني 1968، وقوات الجهاد المقدس في 12 يونيو/ حزيران 1969. وأصبحت جميع هذه المنظمات تمثلها قوات "العاصفة".</a:t>
            </a:r>
            <a:endParaRPr lang="ar-JO" sz="3200" b="1"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38</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5122" name="Picture 2" descr="C:\Users\Rtuameh\Desktop\العاصفة.png"/>
          <p:cNvPicPr>
            <a:picLocks noChangeAspect="1" noChangeArrowheads="1"/>
          </p:cNvPicPr>
          <p:nvPr/>
        </p:nvPicPr>
        <p:blipFill>
          <a:blip r:embed="rId2"/>
          <a:srcRect/>
          <a:stretch>
            <a:fillRect/>
          </a:stretch>
        </p:blipFill>
        <p:spPr bwMode="auto">
          <a:xfrm>
            <a:off x="6324600" y="3048000"/>
            <a:ext cx="2590800" cy="2662237"/>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6629400" cy="2590800"/>
          </a:xfrm>
        </p:spPr>
        <p:txBody>
          <a:bodyPr>
            <a:normAutofit/>
          </a:bodyPr>
          <a:lstStyle/>
          <a:p>
            <a:pPr algn="ctr"/>
            <a:r>
              <a:rPr lang="ar-JO" sz="6000" dirty="0" smtClean="0">
                <a:solidFill>
                  <a:schemeClr val="tx1"/>
                </a:solidFill>
              </a:rPr>
              <a:t>مع تحياتي</a:t>
            </a:r>
            <a:br>
              <a:rPr lang="ar-JO" sz="6000" dirty="0" smtClean="0">
                <a:solidFill>
                  <a:schemeClr val="tx1"/>
                </a:solidFill>
              </a:rPr>
            </a:br>
            <a:r>
              <a:rPr lang="ar-JO" sz="6000" dirty="0" smtClean="0">
                <a:solidFill>
                  <a:schemeClr val="tx1"/>
                </a:solidFill>
              </a:rPr>
              <a:t> شكرا لحسن الاستماع</a:t>
            </a:r>
            <a:endParaRPr lang="ar-JO" sz="6000" dirty="0">
              <a:solidFill>
                <a:schemeClr val="tx1"/>
              </a:solidFill>
            </a:endParaRPr>
          </a:p>
        </p:txBody>
      </p:sp>
      <p:sp>
        <p:nvSpPr>
          <p:cNvPr id="3" name="Subtitle 2"/>
          <p:cNvSpPr>
            <a:spLocks noGrp="1"/>
          </p:cNvSpPr>
          <p:nvPr>
            <p:ph type="subTitle" idx="1"/>
          </p:nvPr>
        </p:nvSpPr>
        <p:spPr>
          <a:xfrm>
            <a:off x="2286000" y="4876800"/>
            <a:ext cx="2667000" cy="1498122"/>
          </a:xfrm>
        </p:spPr>
        <p:txBody>
          <a:bodyPr/>
          <a:lstStyle/>
          <a:p>
            <a:pPr algn="ctr"/>
            <a:r>
              <a:rPr lang="ar-JO" sz="4000" dirty="0" smtClean="0">
                <a:solidFill>
                  <a:schemeClr val="tx1"/>
                </a:solidFill>
              </a:rPr>
              <a:t>د. رشاد طعمة</a:t>
            </a:r>
          </a:p>
          <a:p>
            <a:pPr algn="ctr"/>
            <a:r>
              <a:rPr lang="ar-JO" sz="4000" dirty="0" smtClean="0">
                <a:solidFill>
                  <a:schemeClr val="tx1"/>
                </a:solidFill>
              </a:rPr>
              <a:t>2019    </a:t>
            </a:r>
          </a:p>
          <a:p>
            <a:endParaRPr lang="ar-JO" sz="4000" dirty="0" smtClean="0">
              <a:solidFill>
                <a:schemeClr val="tx1"/>
              </a:solidFill>
            </a:endParaRPr>
          </a:p>
          <a:p>
            <a:endParaRPr lang="ar-JO" sz="4000" dirty="0" smtClean="0">
              <a:solidFill>
                <a:schemeClr val="tx1"/>
              </a:solidFill>
            </a:endParaRPr>
          </a:p>
          <a:p>
            <a:pPr algn="ctr"/>
            <a:endParaRPr lang="ar-JO" sz="4000" dirty="0">
              <a:solidFill>
                <a:schemeClr val="tx1"/>
              </a:solidFill>
            </a:endParaRPr>
          </a:p>
        </p:txBody>
      </p:sp>
      <p:sp>
        <p:nvSpPr>
          <p:cNvPr id="4" name="Footer Placeholder 3"/>
          <p:cNvSpPr>
            <a:spLocks noGrp="1"/>
          </p:cNvSpPr>
          <p:nvPr>
            <p:ph type="ftr" sz="quarter" idx="11"/>
          </p:nvPr>
        </p:nvSpPr>
        <p:spPr/>
        <p:txBody>
          <a:bodyPr/>
          <a:lstStyle/>
          <a:p>
            <a:pPr>
              <a:defRPr/>
            </a:pPr>
            <a:r>
              <a:rPr lang="en-US" smtClean="0"/>
              <a:t>1</a:t>
            </a:r>
            <a:endParaRPr lang="en-US"/>
          </a:p>
        </p:txBody>
      </p:sp>
      <p:sp>
        <p:nvSpPr>
          <p:cNvPr id="5" name="Slide Number Placeholder 4"/>
          <p:cNvSpPr>
            <a:spLocks noGrp="1"/>
          </p:cNvSpPr>
          <p:nvPr>
            <p:ph type="sldNum" sz="quarter" idx="12"/>
          </p:nvPr>
        </p:nvSpPr>
        <p:spPr/>
        <p:txBody>
          <a:bodyPr/>
          <a:lstStyle/>
          <a:p>
            <a:pPr>
              <a:defRPr/>
            </a:pPr>
            <a:fld id="{B204E890-E23A-494E-8689-FE469F9C06F9}" type="slidenum">
              <a:rPr lang="en-US" smtClean="0"/>
              <a:pPr>
                <a:defRPr/>
              </a:pPr>
              <a:t>39</a:t>
            </a:fld>
            <a:endParaRPr lang="en-US"/>
          </a:p>
        </p:txBody>
      </p:sp>
      <p:pic>
        <p:nvPicPr>
          <p:cNvPr id="6" name="Picture 5" descr="71075_31677014714_3770812_n"/>
          <p:cNvPicPr>
            <a:picLocks noChangeAspect="1" noChangeArrowheads="1"/>
          </p:cNvPicPr>
          <p:nvPr/>
        </p:nvPicPr>
        <p:blipFill>
          <a:blip r:embed="rId2"/>
          <a:srcRect/>
          <a:stretch>
            <a:fillRect/>
          </a:stretch>
        </p:blipFill>
        <p:spPr bwMode="auto">
          <a:xfrm>
            <a:off x="3352800" y="2667000"/>
            <a:ext cx="2463800" cy="2286000"/>
          </a:xfrm>
          <a:prstGeom prst="rect">
            <a:avLst/>
          </a:prstGeom>
          <a:noFill/>
          <a:ln w="9525">
            <a:noFill/>
            <a:miter lim="800000"/>
            <a:headEnd/>
            <a:tailEnd/>
          </a:ln>
        </p:spPr>
      </p:pic>
      <p:pic>
        <p:nvPicPr>
          <p:cNvPr id="7" name="Picture 2" descr="C:\Users\Rtuameh\Desktop\عرفات.jpg"/>
          <p:cNvPicPr>
            <a:picLocks noChangeAspect="1" noChangeArrowheads="1"/>
          </p:cNvPicPr>
          <p:nvPr/>
        </p:nvPicPr>
        <p:blipFill>
          <a:blip r:embed="rId3"/>
          <a:srcRect/>
          <a:stretch>
            <a:fillRect/>
          </a:stretch>
        </p:blipFill>
        <p:spPr bwMode="auto">
          <a:xfrm>
            <a:off x="3505200" y="2590800"/>
            <a:ext cx="2209800" cy="2209800"/>
          </a:xfrm>
          <a:prstGeom prst="rect">
            <a:avLst/>
          </a:prstGeom>
          <a:noFill/>
        </p:spPr>
      </p:pic>
      <p:pic>
        <p:nvPicPr>
          <p:cNvPr id="2050" name="Picture 2" descr="C:\Users\Rtuameh\Desktop\لوجو جديد11.jpg"/>
          <p:cNvPicPr>
            <a:picLocks noChangeAspect="1" noChangeArrowheads="1"/>
          </p:cNvPicPr>
          <p:nvPr/>
        </p:nvPicPr>
        <p:blipFill>
          <a:blip r:embed="rId4"/>
          <a:srcRect/>
          <a:stretch>
            <a:fillRect/>
          </a:stretch>
        </p:blipFill>
        <p:spPr bwMode="auto">
          <a:xfrm>
            <a:off x="3429000" y="2667000"/>
            <a:ext cx="2286000" cy="20002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448235">
            <a:off x="2759428" y="1688602"/>
            <a:ext cx="6309360" cy="582930"/>
          </a:xfrm>
        </p:spPr>
        <p:txBody>
          <a:bodyPr>
            <a:noAutofit/>
          </a:bodyPr>
          <a:lstStyle/>
          <a:p>
            <a:pPr algn="r"/>
            <a:r>
              <a:rPr lang="ar-JO" sz="4000" dirty="0" smtClean="0">
                <a:solidFill>
                  <a:srgbClr val="FF0000"/>
                </a:solidFill>
              </a:rPr>
              <a:t>ما قاله مانديلا</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172200" cy="6858000"/>
          </a:xfrm>
        </p:spPr>
        <p:txBody>
          <a:bodyPr/>
          <a:lstStyle/>
          <a:p>
            <a:pPr algn="justLow">
              <a:buNone/>
            </a:pPr>
            <a:r>
              <a:rPr lang="ar-JO" dirty="0" smtClean="0"/>
              <a:t>   </a:t>
            </a:r>
            <a:r>
              <a:rPr lang="ar-JO" sz="3200" dirty="0" smtClean="0"/>
              <a:t>"</a:t>
            </a:r>
            <a:r>
              <a:rPr lang="ar-JO" sz="3200" b="1" dirty="0" smtClean="0"/>
              <a:t>كنت أتابع نشاطات الرئيس ياسر عرفات من غياهب سجني، وكم أثار اهتمامي بثباته ومثابرته. لقد آمن به شعبه وسار معه خطوة بخطوة، في السراء كما في الضراء.... فهو الذي وضع المسألة الفلسطينية على جدول أعمال المجتمع الدولي، ونقل قضية شعبه من قضية لاجئين إلى قضية أمة بكامل المعنى.....لقد كانت حماسته وثقته لا تتزعزع، والتزامه بالكفاح من أجل إقامة الدولة الفلسطينية تشكل قيما رمزية في نظر الكثيرين في العالم..... سوف يبقى الرئيس عرفات إلى الأبد رمزا للبطولة بالنسبة لكل شعوب العالم التي تكافح من أجل العدالة والحرية".</a:t>
            </a:r>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4</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10242" name="Picture 2" descr="C:\Users\Rtuameh\Desktop\ماند وابو.jpg"/>
          <p:cNvPicPr>
            <a:picLocks noChangeAspect="1" noChangeArrowheads="1"/>
          </p:cNvPicPr>
          <p:nvPr/>
        </p:nvPicPr>
        <p:blipFill>
          <a:blip r:embed="rId2"/>
          <a:srcRect/>
          <a:stretch>
            <a:fillRect/>
          </a:stretch>
        </p:blipFill>
        <p:spPr bwMode="auto">
          <a:xfrm>
            <a:off x="6400800" y="1600200"/>
            <a:ext cx="2143125" cy="41433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043215">
            <a:off x="3072323" y="2068955"/>
            <a:ext cx="6309360" cy="506730"/>
          </a:xfrm>
        </p:spPr>
        <p:txBody>
          <a:bodyPr>
            <a:noAutofit/>
          </a:bodyPr>
          <a:lstStyle/>
          <a:p>
            <a:pPr algn="r"/>
            <a:r>
              <a:rPr lang="ar-JO" sz="4000" dirty="0" smtClean="0">
                <a:solidFill>
                  <a:srgbClr val="FF0000"/>
                </a:solidFill>
              </a:rPr>
              <a:t>ما قاله جورج حبش</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a:p>
        </p:txBody>
      </p:sp>
      <p:sp>
        <p:nvSpPr>
          <p:cNvPr id="4" name="Content Placeholder 3"/>
          <p:cNvSpPr>
            <a:spLocks noGrp="1"/>
          </p:cNvSpPr>
          <p:nvPr>
            <p:ph sz="quarter" idx="1"/>
          </p:nvPr>
        </p:nvSpPr>
        <p:spPr>
          <a:xfrm>
            <a:off x="0" y="0"/>
            <a:ext cx="6172200" cy="6858000"/>
          </a:xfrm>
        </p:spPr>
        <p:txBody>
          <a:bodyPr/>
          <a:lstStyle/>
          <a:p>
            <a:pPr algn="justLow">
              <a:buNone/>
            </a:pPr>
            <a:r>
              <a:rPr lang="ar-JO" sz="3200" dirty="0" smtClean="0"/>
              <a:t>   </a:t>
            </a:r>
            <a:r>
              <a:rPr lang="ar-JO" sz="3200" b="1" dirty="0" smtClean="0"/>
              <a:t>رحل ابو عمار  وغاب عن ساحة النضال [...] كان حتى الامس يشكل ركنا حيا من اركان الرواية الفلسطينية بطبعتها المعاصرة [...] منذ الرصاصة الاولى ومعركة الكرامة [...] و الانتفاضة الاولى وانتفاضة الاقصى [...] كان "ابو عمار" حاضرا وفاعلا ورابط الجأش بكل رمزيته وكوفيته وحيويته ومثابرته، طيلة هذا الشريط من التجرية الطويلة[...] انه رفيق درب وقائد ثورة  [...] غير ان التاريخ يسجل لك ان فلسطين كانت حلمك والدولة الفلسطينية كانت هاجسك ومسعاك وقبلتك وكنت رابط الجأش تردد دائما امام الصعاب والحصار: " يا جبل ما يهزك ريح".</a:t>
            </a:r>
            <a:endParaRPr lang="ar-JO" sz="3200" b="1"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5</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9218" name="Picture 2" descr="C:\Users\Rtuameh\Desktop\جور وابو.jpg"/>
          <p:cNvPicPr>
            <a:picLocks noChangeAspect="1" noChangeArrowheads="1"/>
          </p:cNvPicPr>
          <p:nvPr/>
        </p:nvPicPr>
        <p:blipFill>
          <a:blip r:embed="rId2"/>
          <a:srcRect/>
          <a:stretch>
            <a:fillRect/>
          </a:stretch>
        </p:blipFill>
        <p:spPr bwMode="auto">
          <a:xfrm rot="17096122">
            <a:off x="5772898" y="3223432"/>
            <a:ext cx="3124200" cy="2362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r"/>
            <a:r>
              <a:rPr lang="ar-JO" sz="4000" b="1" dirty="0" smtClean="0">
                <a:solidFill>
                  <a:srgbClr val="FF0000"/>
                </a:solidFill>
              </a:rPr>
              <a:t>ما قاله محمود درويش</a:t>
            </a:r>
            <a:endParaRPr lang="ar-JO" sz="4000" b="1" dirty="0">
              <a:solidFill>
                <a:srgbClr val="FF0000"/>
              </a:solidFill>
            </a:endParaRPr>
          </a:p>
        </p:txBody>
      </p:sp>
      <p:sp>
        <p:nvSpPr>
          <p:cNvPr id="4" name="Slide Number Placeholder 3"/>
          <p:cNvSpPr>
            <a:spLocks noGrp="1"/>
          </p:cNvSpPr>
          <p:nvPr>
            <p:ph type="sldNum" sz="quarter" idx="11"/>
          </p:nvPr>
        </p:nvSpPr>
        <p:spPr/>
        <p:txBody>
          <a:bodyPr/>
          <a:lstStyle/>
          <a:p>
            <a:pPr>
              <a:defRPr/>
            </a:pPr>
            <a:fld id="{DB663E6B-2C55-4321-AF05-1EF8193D2856}" type="slidenum">
              <a:rPr lang="en-US" smtClean="0"/>
              <a:pPr>
                <a:defRPr/>
              </a:pPr>
              <a:t>6</a:t>
            </a:fld>
            <a:endParaRPr lang="en-US"/>
          </a:p>
        </p:txBody>
      </p:sp>
      <p:sp>
        <p:nvSpPr>
          <p:cNvPr id="5" name="Footer Placeholder 4"/>
          <p:cNvSpPr>
            <a:spLocks noGrp="1"/>
          </p:cNvSpPr>
          <p:nvPr>
            <p:ph type="ftr" sz="quarter" idx="12"/>
          </p:nvPr>
        </p:nvSpPr>
        <p:spPr/>
        <p:txBody>
          <a:bodyPr/>
          <a:lstStyle/>
          <a:p>
            <a:pPr>
              <a:defRPr/>
            </a:pPr>
            <a:r>
              <a:rPr lang="en-US" smtClean="0"/>
              <a:t>1</a:t>
            </a:r>
            <a:endParaRPr lang="en-US"/>
          </a:p>
        </p:txBody>
      </p:sp>
      <p:pic>
        <p:nvPicPr>
          <p:cNvPr id="6" name="محمود درويش.mp4">
            <a:hlinkClick r:id="" action="ppaction://media"/>
          </p:cNvPr>
          <p:cNvPicPr>
            <a:picLocks noGrp="1" noRot="1" noChangeAspect="1"/>
          </p:cNvPicPr>
          <p:nvPr>
            <p:ph sz="quarter" idx="1"/>
            <a:videoFile r:link="rId1"/>
          </p:nvPr>
        </p:nvPicPr>
        <p:blipFill>
          <a:blip r:embed="rId3"/>
          <a:stretch>
            <a:fillRect/>
          </a:stretch>
        </p:blipFill>
        <p:spPr>
          <a:xfrm>
            <a:off x="304800" y="1636713"/>
            <a:ext cx="7772400" cy="5086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529276">
            <a:off x="2614616" y="2777850"/>
            <a:ext cx="6309360" cy="735330"/>
          </a:xfrm>
        </p:spPr>
        <p:txBody>
          <a:bodyPr>
            <a:noAutofit/>
          </a:bodyPr>
          <a:lstStyle/>
          <a:p>
            <a:pPr algn="r"/>
            <a:r>
              <a:rPr lang="ar-JO" sz="4000" dirty="0" smtClean="0">
                <a:solidFill>
                  <a:srgbClr val="FF0000"/>
                </a:solidFill>
              </a:rPr>
              <a:t>طفولته</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a:p>
        </p:txBody>
      </p:sp>
      <p:sp>
        <p:nvSpPr>
          <p:cNvPr id="4" name="Content Placeholder 3"/>
          <p:cNvSpPr>
            <a:spLocks noGrp="1"/>
          </p:cNvSpPr>
          <p:nvPr>
            <p:ph sz="quarter" idx="1"/>
          </p:nvPr>
        </p:nvSpPr>
        <p:spPr>
          <a:xfrm>
            <a:off x="0" y="0"/>
            <a:ext cx="6019800" cy="6858000"/>
          </a:xfrm>
        </p:spPr>
        <p:txBody>
          <a:bodyPr/>
          <a:lstStyle/>
          <a:p>
            <a:pPr algn="justLow"/>
            <a:r>
              <a:rPr lang="ar-SA" sz="3200" b="1" dirty="0" smtClean="0">
                <a:latin typeface="Calibri" pitchFamily="34" charset="0"/>
                <a:ea typeface="Times New Roman" pitchFamily="18" charset="0"/>
              </a:rPr>
              <a:t>ولد"محمد ياسر"عبد الرؤوف عرفات القدوة الحسيني، الذي اشتهر باسم "ياسر عرفات" في القدس </a:t>
            </a:r>
            <a:r>
              <a:rPr lang="ar-JO" sz="3200" b="1" dirty="0" smtClean="0">
                <a:latin typeface="Calibri" pitchFamily="34" charset="0"/>
                <a:ea typeface="Times New Roman" pitchFamily="18" charset="0"/>
              </a:rPr>
              <a:t>في 4 آب\اغسطس1929، </a:t>
            </a:r>
            <a:r>
              <a:rPr lang="ar-SA" sz="3200" b="1" dirty="0" smtClean="0">
                <a:latin typeface="Calibri" pitchFamily="34" charset="0"/>
                <a:ea typeface="Times New Roman" pitchFamily="18" charset="0"/>
              </a:rPr>
              <a:t>في زاوية آل أبو السعود في الجهة الجنوبية الغربية من الحرم القدسي الشريف</a:t>
            </a:r>
            <a:r>
              <a:rPr lang="ar-JO" sz="3200" b="1" dirty="0" smtClean="0">
                <a:latin typeface="Calibri" pitchFamily="34" charset="0"/>
                <a:ea typeface="Times New Roman" pitchFamily="18" charset="0"/>
              </a:rPr>
              <a:t>،</a:t>
            </a:r>
            <a:r>
              <a:rPr lang="ar-SA" sz="3200" b="1" dirty="0" smtClean="0">
                <a:latin typeface="Calibri" pitchFamily="34" charset="0"/>
                <a:ea typeface="Times New Roman" pitchFamily="18" charset="0"/>
              </a:rPr>
              <a:t> وهو الابن السادس في أسرة الأب عبد الرؤوف داوود عرفات القدوة الحسيني، والأم زهوة خليل أبو السعود</a:t>
            </a:r>
            <a:r>
              <a:rPr lang="ar-JO" sz="3200" b="1" dirty="0" smtClean="0">
                <a:latin typeface="Calibri" pitchFamily="34" charset="0"/>
                <a:ea typeface="Times New Roman" pitchFamily="18" charset="0"/>
              </a:rPr>
              <a:t>.</a:t>
            </a:r>
          </a:p>
          <a:p>
            <a:pPr algn="justLow"/>
            <a:r>
              <a:rPr lang="ar-SA" sz="3200" b="1" dirty="0" smtClean="0">
                <a:latin typeface="Calibri" pitchFamily="34" charset="0"/>
                <a:ea typeface="Times New Roman" pitchFamily="18" charset="0"/>
              </a:rPr>
              <a:t>عمل</a:t>
            </a:r>
            <a:r>
              <a:rPr lang="ar-JO" sz="3200" b="1" dirty="0" smtClean="0">
                <a:latin typeface="Calibri" pitchFamily="34" charset="0"/>
                <a:ea typeface="Times New Roman" pitchFamily="18" charset="0"/>
              </a:rPr>
              <a:t> والده</a:t>
            </a:r>
            <a:r>
              <a:rPr lang="ar-SA" sz="3200" b="1" dirty="0" smtClean="0">
                <a:latin typeface="Calibri" pitchFamily="34" charset="0"/>
                <a:ea typeface="Times New Roman" pitchFamily="18" charset="0"/>
              </a:rPr>
              <a:t> في التجارة متنقلاً بين القدس وغزة والقاهرة</a:t>
            </a:r>
            <a:r>
              <a:rPr lang="ar-JO" sz="3200" b="1" dirty="0" smtClean="0">
                <a:latin typeface="Calibri" pitchFamily="34" charset="0"/>
                <a:ea typeface="Times New Roman" pitchFamily="18" charset="0"/>
              </a:rPr>
              <a:t>، حيث كان له محل في سوق خان الزيت، لكنه هاجر فيما بعد الى القاهرة عام 1927.</a:t>
            </a:r>
          </a:p>
          <a:p>
            <a:pPr algn="justLow">
              <a:buNone/>
            </a:pPr>
            <a:r>
              <a:rPr lang="ar-JO" sz="3200" b="1" dirty="0" smtClean="0">
                <a:latin typeface="Calibri" pitchFamily="34" charset="0"/>
                <a:ea typeface="Times New Roman" pitchFamily="18" charset="0"/>
              </a:rPr>
              <a:t>.</a:t>
            </a:r>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7</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8194" name="Picture 2" descr="C:\Users\Rtuameh\Desktop\عائلة ابو عمار.jpg"/>
          <p:cNvPicPr>
            <a:picLocks noChangeAspect="1" noChangeArrowheads="1"/>
          </p:cNvPicPr>
          <p:nvPr/>
        </p:nvPicPr>
        <p:blipFill>
          <a:blip r:embed="rId2"/>
          <a:srcRect/>
          <a:stretch>
            <a:fillRect/>
          </a:stretch>
        </p:blipFill>
        <p:spPr bwMode="auto">
          <a:xfrm rot="16200000">
            <a:off x="5618957" y="2494755"/>
            <a:ext cx="3849687" cy="25907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485744">
            <a:off x="2528667" y="2942023"/>
            <a:ext cx="6436364" cy="457200"/>
          </a:xfrm>
        </p:spPr>
        <p:txBody>
          <a:bodyPr>
            <a:noAutofit/>
          </a:bodyPr>
          <a:lstStyle/>
          <a:p>
            <a:pPr algn="r"/>
            <a:r>
              <a:rPr lang="ar-JO" sz="4000" dirty="0" smtClean="0">
                <a:solidFill>
                  <a:srgbClr val="FF0000"/>
                </a:solidFill>
              </a:rPr>
              <a:t>طفولته</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a:p>
        </p:txBody>
      </p:sp>
      <p:sp>
        <p:nvSpPr>
          <p:cNvPr id="4" name="Content Placeholder 3"/>
          <p:cNvSpPr>
            <a:spLocks noGrp="1"/>
          </p:cNvSpPr>
          <p:nvPr>
            <p:ph sz="quarter" idx="1"/>
          </p:nvPr>
        </p:nvSpPr>
        <p:spPr>
          <a:xfrm>
            <a:off x="0" y="0"/>
            <a:ext cx="6172200" cy="6858000"/>
          </a:xfrm>
        </p:spPr>
        <p:txBody>
          <a:bodyPr/>
          <a:lstStyle/>
          <a:p>
            <a:pPr algn="justLow"/>
            <a:r>
              <a:rPr lang="ar-JO" sz="3200" b="1" dirty="0" smtClean="0">
                <a:latin typeface="Calibri" pitchFamily="34" charset="0"/>
                <a:ea typeface="Times New Roman" pitchFamily="18" charset="0"/>
              </a:rPr>
              <a:t>اصرت الام دائماعلى ان تلد ابنائها في القدس.</a:t>
            </a:r>
          </a:p>
          <a:p>
            <a:pPr algn="justLow"/>
            <a:r>
              <a:rPr lang="ar-JO" sz="3200" b="1" dirty="0" smtClean="0">
                <a:latin typeface="Calibri" pitchFamily="34" charset="0"/>
                <a:ea typeface="Times New Roman" pitchFamily="18" charset="0"/>
              </a:rPr>
              <a:t>توفيت والدته </a:t>
            </a:r>
            <a:r>
              <a:rPr lang="ar-SA" sz="3200" b="1" dirty="0" smtClean="0">
                <a:latin typeface="Calibri" pitchFamily="34" charset="0"/>
                <a:ea typeface="Times New Roman" pitchFamily="18" charset="0"/>
              </a:rPr>
              <a:t>بمرض عام 1933، وياسر ما زال دون السنة الرابعة من عمره.</a:t>
            </a:r>
            <a:endParaRPr lang="ar-JO" sz="3200" dirty="0" smtClean="0"/>
          </a:p>
          <a:p>
            <a:pPr algn="justLow"/>
            <a:r>
              <a:rPr lang="ar-SA" sz="3200" b="1" dirty="0" smtClean="0"/>
              <a:t>بعد وفاة والدته </a:t>
            </a:r>
            <a:r>
              <a:rPr lang="ar-JO" sz="3200" b="1" dirty="0" smtClean="0"/>
              <a:t> انتقل من القاهرة للعيش </a:t>
            </a:r>
            <a:r>
              <a:rPr lang="ar-SA" sz="3200" b="1" dirty="0" smtClean="0"/>
              <a:t>في كنف خاله سليم أبو السعود وزوجته في القدس, واللذان لم يرزقه</a:t>
            </a:r>
            <a:r>
              <a:rPr lang="ar-JO" sz="3200" b="1" dirty="0" smtClean="0"/>
              <a:t>م</a:t>
            </a:r>
            <a:r>
              <a:rPr lang="ar-SA" sz="3200" b="1" dirty="0" smtClean="0"/>
              <a:t>ا الله</a:t>
            </a:r>
            <a:r>
              <a:rPr lang="ar-JO" sz="3200" b="1" dirty="0" smtClean="0"/>
              <a:t>،</a:t>
            </a:r>
            <a:r>
              <a:rPr lang="ar-SA" sz="3200" b="1" dirty="0" smtClean="0"/>
              <a:t> بأولاد لمدة أربع سنوات.</a:t>
            </a:r>
            <a:endParaRPr lang="ar-JO" sz="3200" b="1" dirty="0" smtClean="0"/>
          </a:p>
          <a:p>
            <a:pPr algn="justLow"/>
            <a:r>
              <a:rPr lang="ar-SA" sz="3200" b="1" dirty="0" smtClean="0">
                <a:latin typeface="Calibri" pitchFamily="34" charset="0"/>
                <a:ea typeface="Times New Roman" pitchFamily="18" charset="0"/>
              </a:rPr>
              <a:t> </a:t>
            </a:r>
            <a:r>
              <a:rPr lang="ar-JO" sz="3200" b="1" dirty="0" smtClean="0">
                <a:latin typeface="Calibri" pitchFamily="34" charset="0"/>
                <a:ea typeface="Times New Roman" pitchFamily="18" charset="0"/>
              </a:rPr>
              <a:t>عاد الى</a:t>
            </a:r>
            <a:r>
              <a:rPr lang="ar-SA" sz="3200" b="1" dirty="0" smtClean="0">
                <a:latin typeface="Calibri" pitchFamily="34" charset="0"/>
                <a:ea typeface="Times New Roman" pitchFamily="18" charset="0"/>
              </a:rPr>
              <a:t> القاهرة </a:t>
            </a:r>
            <a:r>
              <a:rPr lang="ar-JO" sz="3200" b="1" dirty="0" smtClean="0">
                <a:latin typeface="Calibri" pitchFamily="34" charset="0"/>
                <a:ea typeface="Times New Roman" pitchFamily="18" charset="0"/>
              </a:rPr>
              <a:t>و</a:t>
            </a:r>
            <a:r>
              <a:rPr lang="ar-SA" sz="3200" b="1" dirty="0" smtClean="0">
                <a:latin typeface="Calibri" pitchFamily="34" charset="0"/>
                <a:ea typeface="Times New Roman" pitchFamily="18" charset="0"/>
              </a:rPr>
              <a:t>عاش مع والده وزوجته</a:t>
            </a:r>
            <a:r>
              <a:rPr lang="ar-JO" sz="3200" b="1" dirty="0" smtClean="0">
                <a:latin typeface="Calibri" pitchFamily="34" charset="0"/>
                <a:ea typeface="Times New Roman" pitchFamily="18" charset="0"/>
              </a:rPr>
              <a:t> المصرية</a:t>
            </a:r>
            <a:r>
              <a:rPr lang="ar-SA" sz="3200" b="1" dirty="0" smtClean="0">
                <a:latin typeface="Calibri" pitchFamily="34" charset="0"/>
                <a:ea typeface="Times New Roman" pitchFamily="18" charset="0"/>
              </a:rPr>
              <a:t>  "نظيرة غزولي" </a:t>
            </a:r>
            <a:r>
              <a:rPr lang="ar-JO" sz="3200" b="1" dirty="0" smtClean="0">
                <a:latin typeface="Calibri" pitchFamily="34" charset="0"/>
                <a:ea typeface="Times New Roman" pitchFamily="18" charset="0"/>
              </a:rPr>
              <a:t>واخوته </a:t>
            </a:r>
            <a:r>
              <a:rPr lang="ar-SA" sz="3200" b="1" dirty="0" smtClean="0">
                <a:latin typeface="Calibri" pitchFamily="34" charset="0"/>
                <a:ea typeface="Times New Roman" pitchFamily="18" charset="0"/>
              </a:rPr>
              <a:t>إنعام وجمال ويسرى ومصطفى وخديجة وفتحي في بيت مستأجر بالمبنى رقم 5 في شارع طور سيناء بحي ألسكاكيني في القاهرة.</a:t>
            </a:r>
            <a:endParaRPr lang="ar-JO" sz="3200" b="1" dirty="0" smtClean="0">
              <a:latin typeface="Calibri" pitchFamily="34" charset="0"/>
              <a:ea typeface="Times New Roman" pitchFamily="18" charset="0"/>
            </a:endParaRPr>
          </a:p>
          <a:p>
            <a:pPr algn="justLow"/>
            <a:endParaRPr lang="ar-JO" sz="3200" b="1" dirty="0" smtClean="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8</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2051" name="Picture 3" descr="C:\Users\Rtuameh\Desktop\السكاكيني.jpg"/>
          <p:cNvPicPr>
            <a:picLocks noChangeAspect="1" noChangeArrowheads="1"/>
          </p:cNvPicPr>
          <p:nvPr/>
        </p:nvPicPr>
        <p:blipFill>
          <a:blip r:embed="rId2"/>
          <a:srcRect/>
          <a:stretch>
            <a:fillRect/>
          </a:stretch>
        </p:blipFill>
        <p:spPr bwMode="auto">
          <a:xfrm rot="16200000">
            <a:off x="5524504" y="2552699"/>
            <a:ext cx="3886200" cy="243840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529121">
            <a:off x="2200666" y="2117191"/>
            <a:ext cx="6309360" cy="582930"/>
          </a:xfrm>
        </p:spPr>
        <p:txBody>
          <a:bodyPr>
            <a:noAutofit/>
          </a:bodyPr>
          <a:lstStyle/>
          <a:p>
            <a:pPr algn="r"/>
            <a:r>
              <a:rPr lang="ar-JO" sz="4000" dirty="0" smtClean="0">
                <a:solidFill>
                  <a:srgbClr val="FF0000"/>
                </a:solidFill>
              </a:rPr>
              <a:t>طفولته</a:t>
            </a:r>
            <a:endParaRPr lang="ar-JO" sz="4000" dirty="0">
              <a:solidFill>
                <a:srgbClr val="FF0000"/>
              </a:solidFill>
            </a:endParaRPr>
          </a:p>
        </p:txBody>
      </p:sp>
      <p:sp>
        <p:nvSpPr>
          <p:cNvPr id="3" name="Text Placeholder 2"/>
          <p:cNvSpPr>
            <a:spLocks noGrp="1"/>
          </p:cNvSpPr>
          <p:nvPr>
            <p:ph type="body" idx="2"/>
          </p:nvPr>
        </p:nvSpPr>
        <p:spPr/>
        <p:txBody>
          <a:bodyPr/>
          <a:lstStyle/>
          <a:p>
            <a:endParaRPr lang="ar-JO" dirty="0"/>
          </a:p>
        </p:txBody>
      </p:sp>
      <p:sp>
        <p:nvSpPr>
          <p:cNvPr id="4" name="Content Placeholder 3"/>
          <p:cNvSpPr>
            <a:spLocks noGrp="1"/>
          </p:cNvSpPr>
          <p:nvPr>
            <p:ph sz="quarter" idx="1"/>
          </p:nvPr>
        </p:nvSpPr>
        <p:spPr>
          <a:xfrm>
            <a:off x="0" y="0"/>
            <a:ext cx="6172200" cy="6858000"/>
          </a:xfrm>
        </p:spPr>
        <p:txBody>
          <a:bodyPr/>
          <a:lstStyle/>
          <a:p>
            <a:pPr algn="justLow"/>
            <a:r>
              <a:rPr lang="ar-SA" sz="3200" b="1" dirty="0" smtClean="0">
                <a:latin typeface="Calibri" pitchFamily="34" charset="0"/>
                <a:ea typeface="Times New Roman" pitchFamily="18" charset="0"/>
              </a:rPr>
              <a:t>كان والد ياسر صارما  يفرض انضباطا ونظاما نموذجيين في بيته, فقد كان رجلا متدينا، يؤدي فروضه  الخمسة يوميا، ويقرأ القرآن بانتظام، وقد علم أبناءه أصول الإسلام المعتدل، </a:t>
            </a:r>
            <a:r>
              <a:rPr lang="ar-JO" sz="3200" b="1" dirty="0" smtClean="0">
                <a:latin typeface="Calibri" pitchFamily="34" charset="0"/>
                <a:ea typeface="Times New Roman" pitchFamily="18" charset="0"/>
              </a:rPr>
              <a:t>و</a:t>
            </a:r>
            <a:r>
              <a:rPr lang="ar-SA" sz="3200" b="1" dirty="0" smtClean="0">
                <a:latin typeface="Calibri" pitchFamily="34" charset="0"/>
                <a:ea typeface="Times New Roman" pitchFamily="18" charset="0"/>
              </a:rPr>
              <a:t>احترام الآخرين. </a:t>
            </a:r>
            <a:r>
              <a:rPr lang="ar-JO" sz="3200" b="1" dirty="0" smtClean="0">
                <a:latin typeface="Calibri" pitchFamily="34" charset="0"/>
                <a:ea typeface="Times New Roman" pitchFamily="18" charset="0"/>
              </a:rPr>
              <a:t>قال ياسرعرفات فيما بعد</a:t>
            </a:r>
            <a:r>
              <a:rPr lang="ar-SA" sz="3200" b="1" dirty="0" smtClean="0">
                <a:latin typeface="Calibri" pitchFamily="34" charset="0"/>
                <a:ea typeface="Times New Roman" pitchFamily="18" charset="0"/>
              </a:rPr>
              <a:t>: "توفي أبي دون أن يترك لي إرثا ماديا، ولكنه، في الواقع أورثني كنزين: الشجاعة والإيمان الديني"</a:t>
            </a:r>
            <a:endParaRPr lang="ar-JO" sz="3200" b="1" dirty="0" smtClean="0">
              <a:latin typeface="Calibri" pitchFamily="34" charset="0"/>
              <a:ea typeface="Times New Roman" pitchFamily="18" charset="0"/>
            </a:endParaRPr>
          </a:p>
          <a:p>
            <a:pPr algn="justLow"/>
            <a:r>
              <a:rPr lang="ar-SA" sz="3200" b="1" dirty="0" smtClean="0"/>
              <a:t>وهو في السابعة من عمره  شهد جانبا من أحداث ثورة</a:t>
            </a:r>
            <a:r>
              <a:rPr lang="ar-JO" sz="3200" b="1" dirty="0" smtClean="0"/>
              <a:t> </a:t>
            </a:r>
            <a:r>
              <a:rPr lang="ar-SA" sz="3200" b="1" dirty="0" smtClean="0"/>
              <a:t>193</a:t>
            </a:r>
            <a:r>
              <a:rPr lang="ar-JO" sz="3200" b="1" dirty="0" smtClean="0"/>
              <a:t>6،</a:t>
            </a:r>
            <a:r>
              <a:rPr lang="ar-SA" sz="3200" b="1" dirty="0" smtClean="0"/>
              <a:t> الأمر الذي أثر كثيرا في طفولته</a:t>
            </a:r>
            <a:r>
              <a:rPr lang="ar-JO" sz="3200" b="1" dirty="0" smtClean="0"/>
              <a:t>، ولا سياما عمليات </a:t>
            </a:r>
            <a:r>
              <a:rPr lang="ar-SA" sz="3200" b="1" dirty="0" smtClean="0"/>
              <a:t>دهم جنود الاحتلال البريطاني منزل خاله  سليم واعتقاله بقسوة وعنف.</a:t>
            </a:r>
            <a:endParaRPr lang="ar-JO" sz="3200" b="1" dirty="0" smtClean="0"/>
          </a:p>
          <a:p>
            <a:endParaRPr lang="ar-JO" dirty="0" smtClean="0"/>
          </a:p>
          <a:p>
            <a:endParaRPr lang="ar-JO" dirty="0"/>
          </a:p>
        </p:txBody>
      </p:sp>
      <p:sp>
        <p:nvSpPr>
          <p:cNvPr id="5" name="Slide Number Placeholder 4"/>
          <p:cNvSpPr>
            <a:spLocks noGrp="1"/>
          </p:cNvSpPr>
          <p:nvPr>
            <p:ph type="sldNum" sz="quarter" idx="11"/>
          </p:nvPr>
        </p:nvSpPr>
        <p:spPr/>
        <p:txBody>
          <a:bodyPr/>
          <a:lstStyle/>
          <a:p>
            <a:pPr>
              <a:defRPr/>
            </a:pPr>
            <a:fld id="{63FB3513-D879-465D-91CF-21434C9FBFEB}" type="slidenum">
              <a:rPr lang="en-US" smtClean="0"/>
              <a:pPr>
                <a:defRPr/>
              </a:pPr>
              <a:t>9</a:t>
            </a:fld>
            <a:endParaRPr lang="en-US"/>
          </a:p>
        </p:txBody>
      </p:sp>
      <p:sp>
        <p:nvSpPr>
          <p:cNvPr id="6" name="Footer Placeholder 5"/>
          <p:cNvSpPr>
            <a:spLocks noGrp="1"/>
          </p:cNvSpPr>
          <p:nvPr>
            <p:ph type="ftr" sz="quarter" idx="12"/>
          </p:nvPr>
        </p:nvSpPr>
        <p:spPr/>
        <p:txBody>
          <a:bodyPr/>
          <a:lstStyle/>
          <a:p>
            <a:pPr>
              <a:defRPr/>
            </a:pPr>
            <a:r>
              <a:rPr lang="en-US" smtClean="0"/>
              <a:t>1</a:t>
            </a:r>
            <a:endParaRPr lang="en-US"/>
          </a:p>
        </p:txBody>
      </p:sp>
      <p:pic>
        <p:nvPicPr>
          <p:cNvPr id="1027" name="Picture 3" descr="C:\Users\Rtuameh\Desktop\1936.jpg"/>
          <p:cNvPicPr>
            <a:picLocks noChangeAspect="1" noChangeArrowheads="1"/>
          </p:cNvPicPr>
          <p:nvPr/>
        </p:nvPicPr>
        <p:blipFill>
          <a:blip r:embed="rId2"/>
          <a:srcRect/>
          <a:stretch>
            <a:fillRect/>
          </a:stretch>
        </p:blipFill>
        <p:spPr bwMode="auto">
          <a:xfrm rot="5400000">
            <a:off x="6134101" y="3924301"/>
            <a:ext cx="2743198" cy="2514600"/>
          </a:xfrm>
          <a:prstGeom prst="rect">
            <a:avLst/>
          </a:prstGeom>
          <a:noFill/>
        </p:spPr>
      </p:pic>
      <p:pic>
        <p:nvPicPr>
          <p:cNvPr id="4099" name="Picture 3" descr="C:\Users\Rtuameh\Desktop\والد ابو عمار.jpg"/>
          <p:cNvPicPr>
            <a:picLocks noChangeAspect="1" noChangeArrowheads="1"/>
          </p:cNvPicPr>
          <p:nvPr/>
        </p:nvPicPr>
        <p:blipFill>
          <a:blip r:embed="rId3"/>
          <a:srcRect/>
          <a:stretch>
            <a:fillRect/>
          </a:stretch>
        </p:blipFill>
        <p:spPr bwMode="auto">
          <a:xfrm>
            <a:off x="6324600" y="1524000"/>
            <a:ext cx="2381250" cy="2209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5132</TotalTime>
  <Words>2393</Words>
  <Application>Microsoft Office PowerPoint</Application>
  <PresentationFormat>On-screen Show (4:3)</PresentationFormat>
  <Paragraphs>235</Paragraphs>
  <Slides>39</Slides>
  <Notes>0</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Oriel</vt:lpstr>
      <vt:lpstr>Slide 1</vt:lpstr>
      <vt:lpstr>      ابو عمار  </vt:lpstr>
      <vt:lpstr>ما قاله ابو مازن</vt:lpstr>
      <vt:lpstr>ما قاله مانديلا</vt:lpstr>
      <vt:lpstr>ما قاله جورج حبش</vt:lpstr>
      <vt:lpstr>ما قاله محمود درويش</vt:lpstr>
      <vt:lpstr>طفولته</vt:lpstr>
      <vt:lpstr>طفولته</vt:lpstr>
      <vt:lpstr>طفولته</vt:lpstr>
      <vt:lpstr>طالب مدرسة</vt:lpstr>
      <vt:lpstr>الحرب العالمية الثانية</vt:lpstr>
      <vt:lpstr>قرار التقسيم</vt:lpstr>
      <vt:lpstr>الجهاد المقدس</vt:lpstr>
      <vt:lpstr>        النكبة  ودراسته الجامعية</vt:lpstr>
      <vt:lpstr>رابطة الطلاب الفلسطينيين</vt:lpstr>
      <vt:lpstr>       ثورة  الضباط الاحرار</vt:lpstr>
      <vt:lpstr>العدوان الثلاثي    على مصر    </vt:lpstr>
      <vt:lpstr>الخلية الاولى في      الكويت</vt:lpstr>
      <vt:lpstr>تسمية الحركة والمنتسبون الجدد</vt:lpstr>
      <vt:lpstr>المنبر الاعلامي والمنتسبون الجدد</vt:lpstr>
      <vt:lpstr>الاتحاد العام  لطلبة فلسطين</vt:lpstr>
      <vt:lpstr>مكتب تمثيل  في الجزائر</vt:lpstr>
      <vt:lpstr>         نقطة  ارتكاز  ومعسكرات في سوريا</vt:lpstr>
      <vt:lpstr>منظمة التحرير</vt:lpstr>
      <vt:lpstr>مكتب تمثيل في الصين</vt:lpstr>
      <vt:lpstr>الاعداد للانطلاقة</vt:lpstr>
      <vt:lpstr>الانطلاقة</vt:lpstr>
      <vt:lpstr>الانطلاقة</vt:lpstr>
      <vt:lpstr>Slide 29</vt:lpstr>
      <vt:lpstr>العمليات العسكرية</vt:lpstr>
      <vt:lpstr>الانطلاقة الثانية</vt:lpstr>
      <vt:lpstr>قواعد غور الاردن</vt:lpstr>
      <vt:lpstr>     اللقاء مع  جمال عبد الناصر</vt:lpstr>
      <vt:lpstr>معركة الكرامة</vt:lpstr>
      <vt:lpstr>معركة الكرامة</vt:lpstr>
      <vt:lpstr>معركة الكرامة</vt:lpstr>
      <vt:lpstr>المؤتمر الثاني   لحركة فتح</vt:lpstr>
      <vt:lpstr>من مقاوم الى زعيم حركة تحرير       المحاضرة التالية</vt:lpstr>
      <vt:lpstr>مع تحياتي  شكرا لحسن الاستماع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Bisan Co</dc:creator>
  <cp:lastModifiedBy>RTuameh</cp:lastModifiedBy>
  <cp:revision>589</cp:revision>
  <dcterms:created xsi:type="dcterms:W3CDTF">2017-01-21T12:37:09Z</dcterms:created>
  <dcterms:modified xsi:type="dcterms:W3CDTF">2019-10-30T19:26:54Z</dcterms:modified>
</cp:coreProperties>
</file>