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3"/>
  </p:notesMasterIdLst>
  <p:sldIdLst>
    <p:sldId id="257" r:id="rId2"/>
    <p:sldId id="386" r:id="rId3"/>
    <p:sldId id="356" r:id="rId4"/>
    <p:sldId id="357" r:id="rId5"/>
    <p:sldId id="358" r:id="rId6"/>
    <p:sldId id="359" r:id="rId7"/>
    <p:sldId id="364" r:id="rId8"/>
    <p:sldId id="361" r:id="rId9"/>
    <p:sldId id="362" r:id="rId10"/>
    <p:sldId id="363" r:id="rId11"/>
    <p:sldId id="365" r:id="rId12"/>
    <p:sldId id="366" r:id="rId13"/>
    <p:sldId id="367" r:id="rId14"/>
    <p:sldId id="371" r:id="rId15"/>
    <p:sldId id="373" r:id="rId16"/>
    <p:sldId id="370" r:id="rId17"/>
    <p:sldId id="368" r:id="rId18"/>
    <p:sldId id="372" r:id="rId19"/>
    <p:sldId id="374" r:id="rId20"/>
    <p:sldId id="376" r:id="rId21"/>
    <p:sldId id="377" r:id="rId22"/>
    <p:sldId id="379" r:id="rId23"/>
    <p:sldId id="380" r:id="rId24"/>
    <p:sldId id="375" r:id="rId25"/>
    <p:sldId id="378" r:id="rId26"/>
    <p:sldId id="369" r:id="rId27"/>
    <p:sldId id="381" r:id="rId28"/>
    <p:sldId id="382" r:id="rId29"/>
    <p:sldId id="383" r:id="rId30"/>
    <p:sldId id="384" r:id="rId31"/>
    <p:sldId id="385" r:id="rId3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974"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4A5F662-1079-4C8C-ABF8-DDBD32C68281}" type="datetimeFigureOut">
              <a:rPr lang="en-US"/>
              <a:pPr>
                <a:defRPr/>
              </a:pPr>
              <a:t>10/29/2019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48B0FA7A-1C36-4B73-945E-CE9C1D45A2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1D31E8D-910A-4AAC-9D9C-2F8CD99BFEC6}" type="datetime1">
              <a:rPr lang="en-US"/>
              <a:pPr>
                <a:defRPr/>
              </a:pPr>
              <a:t>10/29/2019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a:t>1</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204E890-E23A-494E-8689-FE469F9C06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6DD6ED-B64D-4773-B219-5170FE5D7054}" type="datetime1">
              <a:rPr lang="en-US"/>
              <a:pPr>
                <a:defRPr/>
              </a:pPr>
              <a:t>10/29/2019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1</a:t>
            </a:r>
          </a:p>
        </p:txBody>
      </p:sp>
      <p:sp>
        <p:nvSpPr>
          <p:cNvPr id="6" name="Slide Number Placeholder 22"/>
          <p:cNvSpPr>
            <a:spLocks noGrp="1"/>
          </p:cNvSpPr>
          <p:nvPr>
            <p:ph type="sldNum" sz="quarter" idx="12"/>
          </p:nvPr>
        </p:nvSpPr>
        <p:spPr/>
        <p:txBody>
          <a:bodyPr/>
          <a:lstStyle>
            <a:lvl1pPr>
              <a:defRPr/>
            </a:lvl1pPr>
          </a:lstStyle>
          <a:p>
            <a:pPr>
              <a:defRPr/>
            </a:pPr>
            <a:fld id="{117F5C22-3D12-44D5-86A9-0BA11C407E77}" type="slidenum">
              <a:rPr lang="en-US"/>
              <a:pPr>
                <a:defRPr/>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892F1D-628C-49C3-B7D2-93D7BA5AFA3A}" type="datetime1">
              <a:rPr lang="en-US"/>
              <a:pPr>
                <a:defRPr/>
              </a:pPr>
              <a:t>10/29/2019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1</a:t>
            </a:r>
          </a:p>
        </p:txBody>
      </p:sp>
      <p:sp>
        <p:nvSpPr>
          <p:cNvPr id="6" name="Slide Number Placeholder 22"/>
          <p:cNvSpPr>
            <a:spLocks noGrp="1"/>
          </p:cNvSpPr>
          <p:nvPr>
            <p:ph type="sldNum" sz="quarter" idx="12"/>
          </p:nvPr>
        </p:nvSpPr>
        <p:spPr/>
        <p:txBody>
          <a:bodyPr/>
          <a:lstStyle>
            <a:lvl1pPr>
              <a:defRPr/>
            </a:lvl1pPr>
          </a:lstStyle>
          <a:p>
            <a:pPr>
              <a:defRPr/>
            </a:pPr>
            <a:fld id="{A4E0CA66-7AFA-4316-92B2-51CCA85D24D2}" type="slidenum">
              <a:rPr lang="en-US"/>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6DCADF1-49A2-4353-BF00-4778578F6991}" type="datetime1">
              <a:rPr lang="en-US"/>
              <a:pPr>
                <a:defRPr/>
              </a:pPr>
              <a:t>10/29/2019</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B663E6B-2C55-4321-AF05-1EF8193D285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6B0F03D0-E0DE-48D4-93E4-842720E7BBEF}" type="datetime1">
              <a:rPr lang="en-US"/>
              <a:pPr>
                <a:defRPr/>
              </a:pPr>
              <a:t>10/29/2019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en-US"/>
              <a:t>1</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875167A-0E3A-4CEC-AFEC-E94AA8713B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77382F3-BE19-41C0-BC18-471DFEC27D08}" type="datetime1">
              <a:rPr lang="en-US"/>
              <a:pPr>
                <a:defRPr/>
              </a:pPr>
              <a:t>10/29/2019</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1</a:t>
            </a:r>
          </a:p>
        </p:txBody>
      </p:sp>
      <p:sp>
        <p:nvSpPr>
          <p:cNvPr id="7" name="Slide Number Placeholder 22"/>
          <p:cNvSpPr>
            <a:spLocks noGrp="1"/>
          </p:cNvSpPr>
          <p:nvPr>
            <p:ph type="sldNum" sz="quarter" idx="12"/>
          </p:nvPr>
        </p:nvSpPr>
        <p:spPr/>
        <p:txBody>
          <a:bodyPr/>
          <a:lstStyle>
            <a:lvl1pPr>
              <a:defRPr/>
            </a:lvl1pPr>
          </a:lstStyle>
          <a:p>
            <a:pPr>
              <a:defRPr/>
            </a:pPr>
            <a:fld id="{D5B39779-D0E6-465D-80C3-373F851B716C}" type="slidenum">
              <a:rPr lang="en-US"/>
              <a:pPr>
                <a:defRPr/>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DE83572-8656-4404-95C7-F383A5344830}" type="datetime1">
              <a:rPr lang="en-US"/>
              <a:pPr>
                <a:defRPr/>
              </a:pPr>
              <a:t>10/29/2019</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1</a:t>
            </a:r>
          </a:p>
        </p:txBody>
      </p:sp>
      <p:sp>
        <p:nvSpPr>
          <p:cNvPr id="9" name="Slide Number Placeholder 22"/>
          <p:cNvSpPr>
            <a:spLocks noGrp="1"/>
          </p:cNvSpPr>
          <p:nvPr>
            <p:ph type="sldNum" sz="quarter" idx="12"/>
          </p:nvPr>
        </p:nvSpPr>
        <p:spPr/>
        <p:txBody>
          <a:bodyPr/>
          <a:lstStyle>
            <a:lvl1pPr>
              <a:defRPr/>
            </a:lvl1pPr>
          </a:lstStyle>
          <a:p>
            <a:pPr>
              <a:defRPr/>
            </a:pPr>
            <a:fld id="{517B706E-E217-4FE0-B3DD-77799D5DCA21}" type="slidenum">
              <a:rPr lang="en-US"/>
              <a:pPr>
                <a:defRPr/>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C6304B70-1D70-45E7-8485-1AB9799D43FA}" type="datetime1">
              <a:rPr lang="en-US"/>
              <a:pPr>
                <a:defRPr/>
              </a:pPr>
              <a:t>10/29/2019</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81F2373-FC4F-4538-AA79-986BF2DAF59F}"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1D36F5-B021-45B3-9423-2630800BAB72}" type="datetime1">
              <a:rPr lang="en-US"/>
              <a:pPr>
                <a:defRPr/>
              </a:pPr>
              <a:t>10/29/2019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1</a:t>
            </a:r>
          </a:p>
        </p:txBody>
      </p:sp>
      <p:sp>
        <p:nvSpPr>
          <p:cNvPr id="4" name="Slide Number Placeholder 22"/>
          <p:cNvSpPr>
            <a:spLocks noGrp="1"/>
          </p:cNvSpPr>
          <p:nvPr>
            <p:ph type="sldNum" sz="quarter" idx="12"/>
          </p:nvPr>
        </p:nvSpPr>
        <p:spPr/>
        <p:txBody>
          <a:bodyPr/>
          <a:lstStyle>
            <a:lvl1pPr>
              <a:defRPr/>
            </a:lvl1pPr>
          </a:lstStyle>
          <a:p>
            <a:pPr>
              <a:defRPr/>
            </a:pPr>
            <a:fld id="{9A815C37-6171-45C1-9F37-DA2FFACDABAF}" type="slidenum">
              <a:rPr lang="en-US"/>
              <a:pPr>
                <a:defRPr/>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98E6DB60-4F1A-4C8A-8418-FCDF2C9636D6}" type="datetime1">
              <a:rPr lang="en-US"/>
              <a:pPr>
                <a:defRPr/>
              </a:pPr>
              <a:t>10/29/2019</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3FB3513-D879-465D-91CF-21434C9FBFEB}"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r>
              <a:rPr lang="en-US"/>
              <a:t>1</a:t>
            </a:r>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3AE9269F-CD1B-4DD1-892B-B60AE1DDD09C}" type="datetime1">
              <a:rPr lang="en-US"/>
              <a:pPr>
                <a:defRPr/>
              </a:pPr>
              <a:t>10/29/2019</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A8A43B11-9202-4BE8-B32B-29E7CD92E1C7}"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A660A951-FE3A-4CBC-982C-A1D7710D89DC}" type="datetime1">
              <a:rPr lang="en-US"/>
              <a:pPr>
                <a:defRPr/>
              </a:pPr>
              <a:t>10/29/2019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r>
              <a:rPr lang="en-US"/>
              <a:t>1</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72BE71F6-1281-41CD-95F4-3AD1005838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46" r:id="rId4"/>
    <p:sldLayoutId id="2147483747" r:id="rId5"/>
    <p:sldLayoutId id="2147483754" r:id="rId6"/>
    <p:sldLayoutId id="2147483748" r:id="rId7"/>
    <p:sldLayoutId id="2147483755" r:id="rId8"/>
    <p:sldLayoutId id="2147483756" r:id="rId9"/>
    <p:sldLayoutId id="2147483749" r:id="rId10"/>
    <p:sldLayoutId id="2147483750" r:id="rId11"/>
  </p:sldLayoutIdLst>
  <p:hf hdr="0" dt="0"/>
  <p:txStyles>
    <p:titleStyle>
      <a:lvl1pPr algn="l" rtl="1" fontAlgn="base">
        <a:spcBef>
          <a:spcPct val="0"/>
        </a:spcBef>
        <a:spcAft>
          <a:spcPct val="0"/>
        </a:spcAft>
        <a:defRPr sz="3000" kern="1200" cap="small">
          <a:solidFill>
            <a:schemeClr val="tx2"/>
          </a:solidFill>
          <a:latin typeface="+mj-lt"/>
          <a:ea typeface="+mj-ea"/>
          <a:cs typeface="+mj-cs"/>
        </a:defRPr>
      </a:lvl1pPr>
      <a:lvl2pPr algn="l" rtl="1" fontAlgn="base">
        <a:spcBef>
          <a:spcPct val="0"/>
        </a:spcBef>
        <a:spcAft>
          <a:spcPct val="0"/>
        </a:spcAft>
        <a:defRPr sz="3000">
          <a:solidFill>
            <a:schemeClr val="tx2"/>
          </a:solidFill>
          <a:latin typeface="Century Schoolbook" pitchFamily="18" charset="0"/>
        </a:defRPr>
      </a:lvl2pPr>
      <a:lvl3pPr algn="l" rtl="1" fontAlgn="base">
        <a:spcBef>
          <a:spcPct val="0"/>
        </a:spcBef>
        <a:spcAft>
          <a:spcPct val="0"/>
        </a:spcAft>
        <a:defRPr sz="3000">
          <a:solidFill>
            <a:schemeClr val="tx2"/>
          </a:solidFill>
          <a:latin typeface="Century Schoolbook" pitchFamily="18" charset="0"/>
        </a:defRPr>
      </a:lvl3pPr>
      <a:lvl4pPr algn="l" rtl="1" fontAlgn="base">
        <a:spcBef>
          <a:spcPct val="0"/>
        </a:spcBef>
        <a:spcAft>
          <a:spcPct val="0"/>
        </a:spcAft>
        <a:defRPr sz="3000">
          <a:solidFill>
            <a:schemeClr val="tx2"/>
          </a:solidFill>
          <a:latin typeface="Century Schoolbook" pitchFamily="18" charset="0"/>
        </a:defRPr>
      </a:lvl4pPr>
      <a:lvl5pPr algn="l" rtl="1" fontAlgn="base">
        <a:spcBef>
          <a:spcPct val="0"/>
        </a:spcBef>
        <a:spcAft>
          <a:spcPct val="0"/>
        </a:spcAft>
        <a:defRPr sz="3000">
          <a:solidFill>
            <a:schemeClr val="tx2"/>
          </a:solidFill>
          <a:latin typeface="Century Schoolbook" pitchFamily="18" charset="0"/>
        </a:defRPr>
      </a:lvl5pPr>
      <a:lvl6pPr marL="457200" algn="l" rtl="1" fontAlgn="base">
        <a:spcBef>
          <a:spcPct val="0"/>
        </a:spcBef>
        <a:spcAft>
          <a:spcPct val="0"/>
        </a:spcAft>
        <a:defRPr sz="3000">
          <a:solidFill>
            <a:schemeClr val="tx2"/>
          </a:solidFill>
          <a:latin typeface="Century Schoolbook" pitchFamily="18" charset="0"/>
        </a:defRPr>
      </a:lvl6pPr>
      <a:lvl7pPr marL="914400" algn="l" rtl="1" fontAlgn="base">
        <a:spcBef>
          <a:spcPct val="0"/>
        </a:spcBef>
        <a:spcAft>
          <a:spcPct val="0"/>
        </a:spcAft>
        <a:defRPr sz="3000">
          <a:solidFill>
            <a:schemeClr val="tx2"/>
          </a:solidFill>
          <a:latin typeface="Century Schoolbook" pitchFamily="18" charset="0"/>
        </a:defRPr>
      </a:lvl7pPr>
      <a:lvl8pPr marL="1371600" algn="l" rtl="1" fontAlgn="base">
        <a:spcBef>
          <a:spcPct val="0"/>
        </a:spcBef>
        <a:spcAft>
          <a:spcPct val="0"/>
        </a:spcAft>
        <a:defRPr sz="3000">
          <a:solidFill>
            <a:schemeClr val="tx2"/>
          </a:solidFill>
          <a:latin typeface="Century Schoolbook" pitchFamily="18" charset="0"/>
        </a:defRPr>
      </a:lvl8pPr>
      <a:lvl9pPr marL="1828800" algn="l" rtl="1" fontAlgn="base">
        <a:spcBef>
          <a:spcPct val="0"/>
        </a:spcBef>
        <a:spcAft>
          <a:spcPct val="0"/>
        </a:spcAft>
        <a:defRPr sz="3000">
          <a:solidFill>
            <a:schemeClr val="tx2"/>
          </a:solidFill>
          <a:latin typeface="Century Schoolbook" pitchFamily="18" charset="0"/>
        </a:defRPr>
      </a:lvl9pPr>
    </p:titleStyle>
    <p:bodyStyle>
      <a:lvl1pPr marL="273050" indent="-273050" algn="r" rtl="1"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r" rtl="1"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r" rtl="1"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r" rtl="1"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r" rtl="1"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Rtuameh\Desktop\&#1575;&#1606;&#1610;&#1587;%20&#1580;&#1575;&#1607;&#1586;.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عنوان 1"/>
          <p:cNvSpPr>
            <a:spLocks noGrp="1"/>
          </p:cNvSpPr>
          <p:nvPr>
            <p:ph type="ctrTitle"/>
          </p:nvPr>
        </p:nvSpPr>
        <p:spPr>
          <a:xfrm>
            <a:off x="457200" y="2130425"/>
            <a:ext cx="8001000" cy="1470025"/>
          </a:xfrm>
        </p:spPr>
        <p:txBody>
          <a:bodyPr/>
          <a:lstStyle/>
          <a:p>
            <a:pPr fontAlgn="auto">
              <a:spcAft>
                <a:spcPts val="0"/>
              </a:spcAft>
              <a:defRPr/>
            </a:pPr>
            <a:endParaRPr lang="ar-JO" smtClean="0"/>
          </a:p>
        </p:txBody>
      </p:sp>
      <p:sp>
        <p:nvSpPr>
          <p:cNvPr id="8195" name="عنوان فرعي 2"/>
          <p:cNvSpPr>
            <a:spLocks noGrp="1"/>
          </p:cNvSpPr>
          <p:nvPr>
            <p:ph type="subTitle" idx="1"/>
          </p:nvPr>
        </p:nvSpPr>
        <p:spPr>
          <a:xfrm>
            <a:off x="2286000" y="5003800"/>
            <a:ext cx="6172200" cy="1371600"/>
          </a:xfrm>
        </p:spPr>
        <p:txBody>
          <a:bodyPr/>
          <a:lstStyle/>
          <a:p>
            <a:pPr>
              <a:buFont typeface="Wingdings 2" pitchFamily="18" charset="2"/>
              <a:buNone/>
            </a:pPr>
            <a:endParaRPr lang="ar-JO" smtClean="0"/>
          </a:p>
        </p:txBody>
      </p:sp>
      <p:sp>
        <p:nvSpPr>
          <p:cNvPr id="8196" name="عنصر نائب للتذييل 8"/>
          <p:cNvSpPr>
            <a:spLocks noGrp="1"/>
          </p:cNvSpPr>
          <p:nvPr>
            <p:ph type="ftr" sz="quarter" idx="11"/>
          </p:nvPr>
        </p:nvSpPr>
        <p:spPr>
          <a:noFill/>
          <a:ln>
            <a:miter lim="800000"/>
            <a:headEnd/>
            <a:tailEnd/>
          </a:ln>
        </p:spPr>
        <p:txBody>
          <a:bodyPr wrap="square" lIns="91440" tIns="45720" rIns="91440" bIns="45720" numCol="1" anchor="t" compatLnSpc="1">
            <a:prstTxWarp prst="textNoShape">
              <a:avLst/>
            </a:prstTxWarp>
          </a:bodyPr>
          <a:lstStyle/>
          <a:p>
            <a:r>
              <a:rPr lang="en-US"/>
              <a:t>1</a:t>
            </a:r>
          </a:p>
        </p:txBody>
      </p:sp>
      <p:sp>
        <p:nvSpPr>
          <p:cNvPr id="8197" name="عنصر نائب لرقم الشريحة 10"/>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E1A0D38A-58F1-4D92-8FE9-A463533FFEE8}" type="slidenum">
              <a:rPr lang="en-US"/>
              <a:pPr/>
              <a:t>1</a:t>
            </a:fld>
            <a:endParaRPr lang="en-US"/>
          </a:p>
        </p:txBody>
      </p:sp>
      <p:pic>
        <p:nvPicPr>
          <p:cNvPr id="1026" name="Picture 2"/>
          <p:cNvPicPr>
            <a:picLocks noChangeAspect="1" noChangeArrowheads="1"/>
          </p:cNvPicPr>
          <p:nvPr/>
        </p:nvPicPr>
        <p:blipFill>
          <a:blip r:embed="rId2"/>
          <a:srcRect/>
          <a:stretch>
            <a:fillRect/>
          </a:stretch>
        </p:blipFill>
        <p:spPr bwMode="auto">
          <a:xfrm>
            <a:off x="228600" y="152400"/>
            <a:ext cx="8763000" cy="6705600"/>
          </a:xfrm>
          <a:prstGeom prst="rect">
            <a:avLst/>
          </a:prstGeom>
          <a:noFill/>
          <a:ln w="9525">
            <a:noFill/>
            <a:miter lim="800000"/>
            <a:headEnd/>
            <a:tailEnd/>
          </a:ln>
          <a:effectLst>
            <a:outerShdw blurRad="50800" dist="50800" dir="5400000" algn="ctr" rotWithShape="0">
              <a:srgbClr val="000000">
                <a:alpha val="28000"/>
              </a:srgbClr>
            </a:outerShdw>
          </a:effectLst>
        </p:spPr>
      </p:pic>
      <p:sp>
        <p:nvSpPr>
          <p:cNvPr id="8199" name="Rectangle 5"/>
          <p:cNvSpPr>
            <a:spLocks noChangeArrowheads="1"/>
          </p:cNvSpPr>
          <p:nvPr/>
        </p:nvSpPr>
        <p:spPr bwMode="auto">
          <a:xfrm>
            <a:off x="0" y="0"/>
            <a:ext cx="2667000" cy="6370638"/>
          </a:xfrm>
          <a:prstGeom prst="rect">
            <a:avLst/>
          </a:prstGeom>
          <a:noFill/>
          <a:ln w="9525">
            <a:noFill/>
            <a:miter lim="800000"/>
            <a:headEnd/>
            <a:tailEnd/>
          </a:ln>
        </p:spPr>
        <p:txBody>
          <a:bodyPr anchor="ctr">
            <a:spAutoFit/>
          </a:bodyPr>
          <a:lstStyle/>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pPr algn="l"/>
            <a:endParaRPr lang="ar-SA" sz="1600" b="1">
              <a:latin typeface="Calibri" pitchFamily="34" charset="0"/>
            </a:endParaRPr>
          </a:p>
          <a:p>
            <a:r>
              <a:rPr lang="ar-SA" sz="1600" b="1">
                <a:latin typeface="Calibri" pitchFamily="34" charset="0"/>
              </a:rPr>
              <a:t> </a:t>
            </a:r>
          </a:p>
          <a:p>
            <a:r>
              <a:rPr lang="ar-SA" sz="2000" b="1">
                <a:latin typeface="Calibri" pitchFamily="34" charset="0"/>
              </a:rPr>
              <a:t>إعداد</a:t>
            </a:r>
            <a:r>
              <a:rPr lang="ar-JO" sz="2000" b="1">
                <a:latin typeface="Calibri" pitchFamily="34" charset="0"/>
              </a:rPr>
              <a:t>:</a:t>
            </a:r>
            <a:r>
              <a:rPr lang="ar-SA" sz="2000" b="1">
                <a:latin typeface="Calibri" pitchFamily="34" charset="0"/>
              </a:rPr>
              <a:t> </a:t>
            </a:r>
          </a:p>
          <a:p>
            <a:r>
              <a:rPr lang="ar-JO" sz="2000" b="1">
                <a:latin typeface="Calibri" pitchFamily="34" charset="0"/>
              </a:rPr>
              <a:t>     اللواء\ د. رشاد طعمة</a:t>
            </a:r>
            <a:endParaRPr lang="en-US" sz="2000"/>
          </a:p>
        </p:txBody>
      </p:sp>
      <p:sp>
        <p:nvSpPr>
          <p:cNvPr id="8200" name="مستطيل 7"/>
          <p:cNvSpPr>
            <a:spLocks noChangeArrowheads="1"/>
          </p:cNvSpPr>
          <p:nvPr/>
        </p:nvSpPr>
        <p:spPr bwMode="auto">
          <a:xfrm>
            <a:off x="6248400" y="381000"/>
            <a:ext cx="2590800" cy="1077913"/>
          </a:xfrm>
          <a:prstGeom prst="rect">
            <a:avLst/>
          </a:prstGeom>
          <a:noFill/>
          <a:ln w="9525">
            <a:noFill/>
            <a:miter lim="800000"/>
            <a:headEnd/>
            <a:tailEnd/>
          </a:ln>
        </p:spPr>
        <p:txBody>
          <a:bodyPr>
            <a:spAutoFit/>
          </a:bodyPr>
          <a:lstStyle/>
          <a:p>
            <a:r>
              <a:rPr lang="ar-JO" sz="3200" b="1">
                <a:latin typeface="Georgia" pitchFamily="18" charset="0"/>
                <a:cs typeface="Times New Roman" pitchFamily="18" charset="0"/>
              </a:rPr>
              <a:t>المقاومة الشعبية</a:t>
            </a:r>
          </a:p>
          <a:p>
            <a:r>
              <a:rPr lang="ar-JO" sz="3200" b="1">
                <a:latin typeface="Georgia" pitchFamily="18" charset="0"/>
                <a:cs typeface="Times New Roman" pitchFamily="18" charset="0"/>
              </a:rPr>
              <a:t>     2019</a:t>
            </a:r>
            <a:endParaRPr lang="en-US" sz="3200" b="1">
              <a:latin typeface="Georgia" pitchFamily="18" charset="0"/>
            </a:endParaRPr>
          </a:p>
        </p:txBody>
      </p:sp>
      <p:pic>
        <p:nvPicPr>
          <p:cNvPr id="8201" name="Picture 2" descr="C:\Users\Rtuameh\Desktop\لوجو مواطنة.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8202" name="Picture 10" descr="C:\Users\Rtuameh\Desktop\111لوجو مواطنة.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 name="Picture 2" descr="C:\Users\Rtuameh\Desktop\لوجو جديد.jpg"/>
          <p:cNvPicPr>
            <a:picLocks noChangeAspect="1" noChangeArrowheads="1"/>
          </p:cNvPicPr>
          <p:nvPr/>
        </p:nvPicPr>
        <p:blipFill>
          <a:blip r:embed="rId5"/>
          <a:srcRect/>
          <a:stretch>
            <a:fillRect/>
          </a:stretch>
        </p:blipFill>
        <p:spPr bwMode="auto">
          <a:xfrm>
            <a:off x="0" y="0"/>
            <a:ext cx="9143999" cy="68579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308985" y="3137535"/>
            <a:ext cx="6309360" cy="582930"/>
          </a:xfrm>
        </p:spPr>
        <p:txBody>
          <a:bodyPr>
            <a:noAutofit/>
          </a:bodyPr>
          <a:lstStyle/>
          <a:p>
            <a:pPr algn="ctr"/>
            <a:r>
              <a:rPr lang="ar-JO" sz="4000" dirty="0" smtClean="0">
                <a:solidFill>
                  <a:schemeClr val="tx1"/>
                </a:solidFill>
                <a:latin typeface="Arial" pitchFamily="34" charset="0"/>
                <a:cs typeface="Arial" pitchFamily="34" charset="0"/>
              </a:rPr>
              <a:t>من هو المواطن؟</a:t>
            </a:r>
            <a:endParaRPr lang="ar-JO" sz="4000" dirty="0">
              <a:solidFill>
                <a:schemeClr val="tx1"/>
              </a:solidFill>
              <a:latin typeface="Arial" pitchFamily="34" charset="0"/>
              <a:cs typeface="Arial" pitchFamily="34" charset="0"/>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274320"/>
            <a:ext cx="6096000" cy="6583680"/>
          </a:xfrm>
        </p:spPr>
        <p:txBody>
          <a:bodyPr/>
          <a:lstStyle/>
          <a:p>
            <a:pPr algn="justLow"/>
            <a:r>
              <a:rPr lang="ar-SA" sz="3200" b="1" dirty="0" smtClean="0"/>
              <a:t>في أثينا وروما القديمتين </a:t>
            </a:r>
            <a:r>
              <a:rPr lang="ar-JO" sz="3200" b="1" dirty="0" smtClean="0"/>
              <a:t>كان </a:t>
            </a:r>
            <a:r>
              <a:rPr lang="ar-SA" sz="3200" b="1" dirty="0" smtClean="0"/>
              <a:t>العبيد والنساء والغرباء والذين لا يمتلكون عقارا ليسوا مواطنين بالمعني المفهوم‏.</a:t>
            </a:r>
            <a:endParaRPr lang="ar-JO" sz="3200" b="1" dirty="0" smtClean="0"/>
          </a:p>
          <a:p>
            <a:pPr algn="justLow" eaLnBrk="1" hangingPunct="1"/>
            <a:r>
              <a:rPr lang="ar-SA" sz="3200" b="1" dirty="0" smtClean="0"/>
              <a:t>لفظ "مواطن" تعبير لم يظهر إلا بعد الثورة الفرنسية سنة(1789) م. </a:t>
            </a:r>
            <a:endParaRPr lang="ar-MA" sz="3200" b="1" dirty="0" smtClean="0"/>
          </a:p>
          <a:p>
            <a:pPr algn="justLow" eaLnBrk="1" hangingPunct="1"/>
            <a:r>
              <a:rPr lang="ar-MA" sz="3200" b="1" dirty="0" smtClean="0"/>
              <a:t> المواطن بصفته فردا تجتمع فيه كل صفات الإنسانية دون تمييز في الجنس أو اللون أو العرق أو المكانة أو الصحة. </a:t>
            </a:r>
          </a:p>
          <a:p>
            <a:pPr algn="justLow" eaLnBrk="1" hangingPunct="1"/>
            <a:r>
              <a:rPr lang="ar-MA" sz="3200" b="1" dirty="0" smtClean="0"/>
              <a:t>يقع المواطن في مركز المجتمع و في أولوية ال</a:t>
            </a:r>
            <a:r>
              <a:rPr lang="ar-SA" sz="3200" b="1" dirty="0" smtClean="0"/>
              <a:t>ا</a:t>
            </a:r>
            <a:r>
              <a:rPr lang="ar-MA" sz="3200" b="1" dirty="0" smtClean="0"/>
              <a:t>هتمام.</a:t>
            </a:r>
          </a:p>
          <a:p>
            <a:pPr algn="justLow" eaLnBrk="1" hangingPunct="1"/>
            <a:r>
              <a:rPr lang="ar-JO" sz="3200" b="1" dirty="0" smtClean="0"/>
              <a:t> </a:t>
            </a:r>
            <a:r>
              <a:rPr lang="ar-MA" sz="3200" b="1" dirty="0" smtClean="0"/>
              <a:t>المواطن </a:t>
            </a:r>
            <a:r>
              <a:rPr lang="ar-JO" sz="3200" b="1" dirty="0" smtClean="0"/>
              <a:t>بتواجده الفاعل </a:t>
            </a:r>
            <a:r>
              <a:rPr lang="ar-MA" sz="3200" b="1" dirty="0" smtClean="0"/>
              <a:t>و </a:t>
            </a:r>
            <a:r>
              <a:rPr lang="ar-JO" sz="3200" b="1" dirty="0" smtClean="0"/>
              <a:t>الايجابي</a:t>
            </a:r>
            <a:r>
              <a:rPr lang="ar-MA" sz="3200" b="1" dirty="0" smtClean="0"/>
              <a:t> هو </a:t>
            </a:r>
            <a:r>
              <a:rPr lang="ar-JO" sz="3200" b="1" dirty="0" smtClean="0"/>
              <a:t>الوحدة الأساسية في بناء الوطن</a:t>
            </a:r>
            <a:r>
              <a:rPr lang="ar-MA" sz="3200" b="1" dirty="0" smtClean="0"/>
              <a:t>.</a:t>
            </a:r>
            <a:endParaRPr lang="en-US" sz="3200" b="1"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 name="Picture 4" descr="J0302953"/>
          <p:cNvPicPr>
            <a:picLocks noGrp="1" noChangeAspect="1" noChangeArrowheads="1"/>
          </p:cNvPicPr>
          <p:nvPr>
            <p:ph type="clipArt" sz="half" idx="1"/>
          </p:nvPr>
        </p:nvPicPr>
        <p:blipFill>
          <a:blip r:embed="rId2"/>
          <a:srcRect/>
          <a:stretch>
            <a:fillRect/>
          </a:stretch>
        </p:blipFill>
        <p:spPr>
          <a:xfrm>
            <a:off x="6705600" y="304800"/>
            <a:ext cx="1768475" cy="4953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MA" sz="4000" b="1" u="sng" dirty="0" smtClean="0">
                <a:solidFill>
                  <a:schemeClr val="tx1"/>
                </a:solidFill>
              </a:rPr>
              <a:t>المواطنة عضوية كاملة للفرد في المجتمع</a:t>
            </a:r>
            <a:endParaRPr lang="ar-JO" sz="4000" u="sng" dirty="0">
              <a:solidFill>
                <a:schemeClr val="tx1"/>
              </a:solidFill>
            </a:endParaRPr>
          </a:p>
        </p:txBody>
      </p:sp>
      <p:sp>
        <p:nvSpPr>
          <p:cNvPr id="3" name="Content Placeholder 2"/>
          <p:cNvSpPr>
            <a:spLocks noGrp="1"/>
          </p:cNvSpPr>
          <p:nvPr>
            <p:ph sz="quarter" idx="1"/>
          </p:nvPr>
        </p:nvSpPr>
        <p:spPr/>
        <p:txBody>
          <a:bodyPr/>
          <a:lstStyle/>
          <a:p>
            <a:pPr algn="justLow" eaLnBrk="1" hangingPunct="1">
              <a:lnSpc>
                <a:spcPct val="90000"/>
              </a:lnSpc>
            </a:pPr>
            <a:r>
              <a:rPr lang="ar-MA" sz="3200" b="1" dirty="0" smtClean="0"/>
              <a:t>اقترن ظهور المواطنة بتطور الحضارة والمدنية. </a:t>
            </a:r>
          </a:p>
          <a:p>
            <a:pPr algn="justLow" eaLnBrk="1" hangingPunct="1">
              <a:lnSpc>
                <a:spcPct val="90000"/>
              </a:lnSpc>
            </a:pPr>
            <a:r>
              <a:rPr lang="ar-MA" sz="3200" b="1" dirty="0" smtClean="0"/>
              <a:t>بوجود </a:t>
            </a:r>
            <a:r>
              <a:rPr lang="ar-JO" sz="3200" b="1" dirty="0" smtClean="0"/>
              <a:t>المواطنة</a:t>
            </a:r>
            <a:r>
              <a:rPr lang="ar-MA" sz="3200" b="1" dirty="0" smtClean="0"/>
              <a:t> يحصل</a:t>
            </a:r>
            <a:r>
              <a:rPr lang="ar-JO" sz="3200" b="1" dirty="0" smtClean="0"/>
              <a:t> الفرد </a:t>
            </a:r>
            <a:r>
              <a:rPr lang="ar-MA" sz="3200" b="1" dirty="0" smtClean="0"/>
              <a:t>على </a:t>
            </a:r>
            <a:r>
              <a:rPr lang="ar-JO" sz="3200" b="1" dirty="0" smtClean="0"/>
              <a:t>عضويته كمواطن داخل الوطن</a:t>
            </a:r>
            <a:r>
              <a:rPr lang="ar-MA" sz="3200" b="1" dirty="0" smtClean="0"/>
              <a:t> دون تمييز.</a:t>
            </a:r>
          </a:p>
          <a:p>
            <a:pPr algn="justLow" eaLnBrk="1" hangingPunct="1">
              <a:lnSpc>
                <a:spcPct val="90000"/>
              </a:lnSpc>
            </a:pPr>
            <a:r>
              <a:rPr lang="ar-MA" sz="3200" b="1" dirty="0" smtClean="0"/>
              <a:t>المواطنة ثقافة وسلوك تتخ</a:t>
            </a:r>
            <a:r>
              <a:rPr lang="ar-SA" sz="3200" b="1" dirty="0" smtClean="0"/>
              <a:t>ذ</a:t>
            </a:r>
            <a:r>
              <a:rPr lang="ar-MA" sz="3200" b="1" dirty="0" smtClean="0"/>
              <a:t> شكل قيم وممارسات وقناعات.</a:t>
            </a:r>
          </a:p>
          <a:p>
            <a:pPr algn="justLow" eaLnBrk="1" hangingPunct="1">
              <a:lnSpc>
                <a:spcPct val="90000"/>
              </a:lnSpc>
            </a:pPr>
            <a:r>
              <a:rPr lang="ar-MA" sz="3200" b="1" dirty="0" smtClean="0"/>
              <a:t>المواطنة تقتضي تأهيل الفرد كي يكون عنصرا نشيطا وفاعلا.</a:t>
            </a:r>
          </a:p>
          <a:p>
            <a:pPr algn="justLow" eaLnBrk="1" hangingPunct="1">
              <a:lnSpc>
                <a:spcPct val="90000"/>
              </a:lnSpc>
            </a:pPr>
            <a:r>
              <a:rPr lang="ar-MA" sz="3200" b="1" dirty="0" smtClean="0"/>
              <a:t>ينخرط المواطن في النظام الاجتماعي كفاعل و كمتلقي.</a:t>
            </a:r>
          </a:p>
          <a:p>
            <a:pPr algn="justLow" eaLnBrk="1" hangingPunct="1">
              <a:lnSpc>
                <a:spcPct val="90000"/>
              </a:lnSpc>
            </a:pPr>
            <a:r>
              <a:rPr lang="ar-MA" sz="3200" b="1" dirty="0" smtClean="0"/>
              <a:t>علاقة المواطن بالمجتمع هي علاقة أخد وعطاء: يأخذ حقوقه ويقوم بواجباته. </a:t>
            </a:r>
            <a:endParaRPr lang="en-US" sz="3200" b="1" dirty="0" smtClean="0"/>
          </a:p>
          <a:p>
            <a:endParaRPr lang="ar-JO" dirty="0"/>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11</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23285" y="3148965"/>
            <a:ext cx="6309360" cy="560070"/>
          </a:xfrm>
        </p:spPr>
        <p:txBody>
          <a:bodyPr>
            <a:noAutofit/>
          </a:bodyPr>
          <a:lstStyle/>
          <a:p>
            <a:pPr algn="ctr"/>
            <a:r>
              <a:rPr lang="ar-MA" sz="4000" dirty="0" smtClean="0">
                <a:solidFill>
                  <a:schemeClr val="tx1"/>
                </a:solidFill>
              </a:rPr>
              <a:t>المواطنة تطبيق لحقوق الإنسان</a:t>
            </a:r>
            <a:endParaRPr lang="ar-JO" sz="4000" dirty="0">
              <a:solidFill>
                <a:schemeClr val="tx1"/>
              </a:solidFill>
            </a:endParaRPr>
          </a:p>
        </p:txBody>
      </p:sp>
      <p:sp>
        <p:nvSpPr>
          <p:cNvPr id="3" name="Text Placeholder 2"/>
          <p:cNvSpPr>
            <a:spLocks noGrp="1"/>
          </p:cNvSpPr>
          <p:nvPr>
            <p:ph type="body" idx="2"/>
          </p:nvPr>
        </p:nvSpPr>
        <p:spPr>
          <a:xfrm>
            <a:off x="6934200" y="274320"/>
            <a:ext cx="1676400" cy="4983480"/>
          </a:xfrm>
        </p:spPr>
        <p:txBody>
          <a:bodyPr/>
          <a:lstStyle/>
          <a:p>
            <a:endParaRPr lang="ar-JO" dirty="0"/>
          </a:p>
        </p:txBody>
      </p:sp>
      <p:sp>
        <p:nvSpPr>
          <p:cNvPr id="4" name="Content Placeholder 3"/>
          <p:cNvSpPr>
            <a:spLocks noGrp="1"/>
          </p:cNvSpPr>
          <p:nvPr>
            <p:ph sz="quarter" idx="1"/>
          </p:nvPr>
        </p:nvSpPr>
        <p:spPr>
          <a:xfrm>
            <a:off x="228600" y="274320"/>
            <a:ext cx="5715000" cy="6327648"/>
          </a:xfrm>
        </p:spPr>
        <p:txBody>
          <a:bodyPr/>
          <a:lstStyle/>
          <a:p>
            <a:pPr algn="justLow" eaLnBrk="1" hangingPunct="1"/>
            <a:r>
              <a:rPr lang="ar-MA" sz="3200" b="1" dirty="0" smtClean="0"/>
              <a:t>لكل مواطن حقوق مدنية وسياسية و اقتصادية واجتماعية وثقافية. </a:t>
            </a:r>
          </a:p>
          <a:p>
            <a:pPr algn="justLow" eaLnBrk="1" hangingPunct="1"/>
            <a:r>
              <a:rPr lang="ar-MA" sz="3200" b="1" dirty="0" smtClean="0"/>
              <a:t>إن المواطنة تتحقق بتمتع أفراد المجت</a:t>
            </a:r>
            <a:r>
              <a:rPr lang="ar-SA" sz="3200" b="1" dirty="0" smtClean="0"/>
              <a:t>م</a:t>
            </a:r>
            <a:r>
              <a:rPr lang="ar-MA" sz="3200" b="1" dirty="0" smtClean="0"/>
              <a:t>ع بحقوق الإنسان. </a:t>
            </a:r>
          </a:p>
          <a:p>
            <a:pPr algn="justLow" eaLnBrk="1" hangingPunct="1"/>
            <a:r>
              <a:rPr lang="ar-MA" sz="3200" b="1" dirty="0" smtClean="0"/>
              <a:t>تتحقق المواطنة بانتقال حقوق الإنسان من مبادئ إلى ممارسة فعلية في الواقع.</a:t>
            </a:r>
          </a:p>
          <a:p>
            <a:pPr algn="justLow" eaLnBrk="1" hangingPunct="1"/>
            <a:r>
              <a:rPr lang="ar-MA" sz="3200" b="1" dirty="0" smtClean="0"/>
              <a:t>حقوق المواطن الأساسية</a:t>
            </a:r>
            <a:r>
              <a:rPr lang="ar-JO" sz="3200" b="1" dirty="0" smtClean="0"/>
              <a:t>: </a:t>
            </a:r>
            <a:r>
              <a:rPr lang="ar-MA" sz="3200" b="1" dirty="0" smtClean="0"/>
              <a:t>الحياة</a:t>
            </a:r>
            <a:r>
              <a:rPr lang="ar-JO" sz="3200" b="1" dirty="0" smtClean="0"/>
              <a:t>،</a:t>
            </a:r>
            <a:r>
              <a:rPr lang="ar-MA" sz="3200" b="1" dirty="0" smtClean="0"/>
              <a:t> السلامة الجسدية</a:t>
            </a:r>
            <a:r>
              <a:rPr lang="ar-JO" sz="3200" b="1" dirty="0" smtClean="0"/>
              <a:t>،</a:t>
            </a:r>
            <a:r>
              <a:rPr lang="ar-MA" sz="3200" b="1" dirty="0" smtClean="0"/>
              <a:t> الكرامة</a:t>
            </a:r>
            <a:r>
              <a:rPr lang="ar-JO" sz="3200" b="1" dirty="0" smtClean="0"/>
              <a:t>، </a:t>
            </a:r>
            <a:r>
              <a:rPr lang="ar-MA" sz="3200" b="1" dirty="0" smtClean="0"/>
              <a:t>حرية التفكير والتعبير</a:t>
            </a:r>
            <a:r>
              <a:rPr lang="ar-JO" sz="3200" b="1" dirty="0" smtClean="0"/>
              <a:t>،</a:t>
            </a:r>
            <a:r>
              <a:rPr lang="ar-MA" sz="3200" b="1" dirty="0" smtClean="0"/>
              <a:t> </a:t>
            </a:r>
            <a:r>
              <a:rPr lang="ar-JO" sz="3200" b="1" dirty="0" smtClean="0"/>
              <a:t>حرية </a:t>
            </a:r>
            <a:r>
              <a:rPr lang="ar-MA" sz="3200" b="1" dirty="0" smtClean="0"/>
              <a:t>الاعتقاد</a:t>
            </a:r>
            <a:r>
              <a:rPr lang="ar-JO" sz="3200" b="1" dirty="0" smtClean="0"/>
              <a:t>.</a:t>
            </a:r>
            <a:r>
              <a:rPr lang="ar-MA" sz="3200" b="1" dirty="0" smtClean="0"/>
              <a:t> </a:t>
            </a:r>
            <a:r>
              <a:rPr lang="ar-JO" sz="3200" b="1" dirty="0" smtClean="0"/>
              <a:t>وهذه</a:t>
            </a:r>
            <a:r>
              <a:rPr lang="ar-MA" sz="3200" b="1" dirty="0" smtClean="0"/>
              <a:t> حقوق كونية وشمولية.  </a:t>
            </a:r>
            <a:endParaRPr lang="en-US" sz="3200" b="1"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 name="Picture 4" descr="j0300840"/>
          <p:cNvPicPr>
            <a:picLocks noGrp="1" noChangeAspect="1" noChangeArrowheads="1"/>
          </p:cNvPicPr>
          <p:nvPr>
            <p:ph sz="half" idx="2"/>
          </p:nvPr>
        </p:nvPicPr>
        <p:blipFill>
          <a:blip r:embed="rId2"/>
          <a:srcRect/>
          <a:stretch>
            <a:fillRect/>
          </a:stretch>
        </p:blipFill>
        <p:spPr>
          <a:xfrm>
            <a:off x="6781800" y="2286000"/>
            <a:ext cx="1814513" cy="1528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398520" y="3124200"/>
            <a:ext cx="6309360" cy="609600"/>
          </a:xfrm>
        </p:spPr>
        <p:txBody>
          <a:bodyPr>
            <a:noAutofit/>
          </a:bodyPr>
          <a:lstStyle/>
          <a:p>
            <a:pPr algn="r"/>
            <a:r>
              <a:rPr lang="ar-SA" sz="4000" dirty="0" smtClean="0">
                <a:solidFill>
                  <a:schemeClr val="accent3"/>
                </a:solidFill>
              </a:rPr>
              <a:t>مظاهر المواطنة</a:t>
            </a:r>
            <a:r>
              <a:rPr lang="en-US" sz="4000" dirty="0" smtClean="0">
                <a:solidFill>
                  <a:schemeClr val="accent3"/>
                </a:solidFill>
              </a:rPr>
              <a:t> </a:t>
            </a:r>
            <a:endParaRPr lang="ar-JO" sz="4000" dirty="0">
              <a:solidFill>
                <a:schemeClr val="accent3"/>
              </a:solidFill>
            </a:endParaRPr>
          </a:p>
        </p:txBody>
      </p:sp>
      <p:sp>
        <p:nvSpPr>
          <p:cNvPr id="3" name="Text Placeholder 2"/>
          <p:cNvSpPr>
            <a:spLocks noGrp="1"/>
          </p:cNvSpPr>
          <p:nvPr>
            <p:ph type="body" idx="2"/>
          </p:nvPr>
        </p:nvSpPr>
        <p:spPr>
          <a:xfrm>
            <a:off x="6812280" y="274320"/>
            <a:ext cx="1798320" cy="4983480"/>
          </a:xfrm>
        </p:spPr>
        <p:txBody>
          <a:bodyPr/>
          <a:lstStyle/>
          <a:p>
            <a:pPr algn="justLow"/>
            <a:r>
              <a:rPr lang="ar-SA" sz="3200" b="1" dirty="0" smtClean="0"/>
              <a:t>المشاركة التطوعية والتلقائية والاختيارية على شكل أنشطة اجتماعية مختلفة نافعة</a:t>
            </a:r>
            <a:r>
              <a:rPr lang="ar-JO" sz="3200" b="1" dirty="0" smtClean="0"/>
              <a:t>.</a:t>
            </a:r>
            <a:endParaRPr lang="ar-JO"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5538" name="Picture 2" descr="C:\Users\Rtuameh\Desktop\تطوعي.jpg"/>
          <p:cNvPicPr>
            <a:picLocks noChangeAspect="1" noChangeArrowheads="1"/>
          </p:cNvPicPr>
          <p:nvPr/>
        </p:nvPicPr>
        <p:blipFill>
          <a:blip r:embed="rId2"/>
          <a:srcRect/>
          <a:stretch>
            <a:fillRect/>
          </a:stretch>
        </p:blipFill>
        <p:spPr bwMode="auto">
          <a:xfrm>
            <a:off x="381000" y="304800"/>
            <a:ext cx="5791200" cy="3200400"/>
          </a:xfrm>
          <a:prstGeom prst="rect">
            <a:avLst/>
          </a:prstGeom>
          <a:noFill/>
        </p:spPr>
      </p:pic>
      <p:pic>
        <p:nvPicPr>
          <p:cNvPr id="65539" name="Picture 3" descr="C:\Users\Rtuameh\Desktop\تطوع 1.jpg"/>
          <p:cNvPicPr>
            <a:picLocks noChangeAspect="1" noChangeArrowheads="1"/>
          </p:cNvPicPr>
          <p:nvPr/>
        </p:nvPicPr>
        <p:blipFill>
          <a:blip r:embed="rId3"/>
          <a:srcRect/>
          <a:stretch>
            <a:fillRect/>
          </a:stretch>
        </p:blipFill>
        <p:spPr bwMode="auto">
          <a:xfrm>
            <a:off x="381000" y="3505200"/>
            <a:ext cx="5791200" cy="3124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rmAutofit fontScale="90000"/>
          </a:bodyPr>
          <a:lstStyle/>
          <a:p>
            <a:pPr algn="r"/>
            <a:r>
              <a:rPr lang="ar-SA" sz="4000" dirty="0" smtClean="0">
                <a:solidFill>
                  <a:schemeClr val="accent3"/>
                </a:solidFill>
              </a:rPr>
              <a:t>مظاهر المواطنة</a:t>
            </a:r>
            <a:r>
              <a:rPr lang="en-US" dirty="0" smtClean="0">
                <a:solidFill>
                  <a:schemeClr val="accent3"/>
                </a:solidFill>
              </a:rPr>
              <a:t> </a:t>
            </a:r>
            <a:endParaRPr lang="ar-JO" dirty="0"/>
          </a:p>
        </p:txBody>
      </p:sp>
      <p:sp>
        <p:nvSpPr>
          <p:cNvPr id="3" name="Text Placeholder 2"/>
          <p:cNvSpPr>
            <a:spLocks noGrp="1"/>
          </p:cNvSpPr>
          <p:nvPr>
            <p:ph type="body" idx="2"/>
          </p:nvPr>
        </p:nvSpPr>
        <p:spPr>
          <a:xfrm>
            <a:off x="7010400" y="274320"/>
            <a:ext cx="1447800" cy="4983480"/>
          </a:xfrm>
        </p:spPr>
        <p:txBody>
          <a:bodyPr/>
          <a:lstStyle/>
          <a:p>
            <a:pPr algn="justLow"/>
            <a:r>
              <a:rPr lang="ar-SA" sz="3600" b="1" dirty="0" smtClean="0"/>
              <a:t>احترام القوانين السارية المفعول.</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9634" name="Picture 2" descr="C:\Users\Rtuameh\Desktop\حزام.png"/>
          <p:cNvPicPr>
            <a:picLocks noChangeAspect="1" noChangeArrowheads="1"/>
          </p:cNvPicPr>
          <p:nvPr/>
        </p:nvPicPr>
        <p:blipFill>
          <a:blip r:embed="rId2"/>
          <a:srcRect/>
          <a:stretch>
            <a:fillRect/>
          </a:stretch>
        </p:blipFill>
        <p:spPr bwMode="auto">
          <a:xfrm>
            <a:off x="381000" y="304800"/>
            <a:ext cx="5562600" cy="3276600"/>
          </a:xfrm>
          <a:prstGeom prst="rect">
            <a:avLst/>
          </a:prstGeom>
          <a:noFill/>
        </p:spPr>
      </p:pic>
      <p:pic>
        <p:nvPicPr>
          <p:cNvPr id="69635" name="Picture 3" descr="C:\Users\Rtuameh\Desktop\مرور.png"/>
          <p:cNvPicPr>
            <a:picLocks noChangeAspect="1" noChangeArrowheads="1"/>
          </p:cNvPicPr>
          <p:nvPr/>
        </p:nvPicPr>
        <p:blipFill>
          <a:blip r:embed="rId3"/>
          <a:srcRect/>
          <a:stretch>
            <a:fillRect/>
          </a:stretch>
        </p:blipFill>
        <p:spPr bwMode="auto">
          <a:xfrm>
            <a:off x="381000" y="3581400"/>
            <a:ext cx="5562600" cy="2971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Autofit/>
          </a:bodyPr>
          <a:lstStyle/>
          <a:p>
            <a:pPr algn="r"/>
            <a:r>
              <a:rPr lang="ar-SA" sz="4000" dirty="0" smtClean="0">
                <a:solidFill>
                  <a:schemeClr val="accent3"/>
                </a:solidFill>
              </a:rPr>
              <a:t>مظاهر المواطنة</a:t>
            </a:r>
            <a:r>
              <a:rPr lang="en-US" sz="4000" dirty="0" smtClean="0">
                <a:solidFill>
                  <a:schemeClr val="accent3"/>
                </a:solidFill>
              </a:rPr>
              <a:t> </a:t>
            </a:r>
            <a:endParaRPr lang="ar-JO" sz="4000" dirty="0"/>
          </a:p>
        </p:txBody>
      </p:sp>
      <p:sp>
        <p:nvSpPr>
          <p:cNvPr id="3" name="Text Placeholder 2"/>
          <p:cNvSpPr>
            <a:spLocks noGrp="1"/>
          </p:cNvSpPr>
          <p:nvPr>
            <p:ph type="body" idx="2"/>
          </p:nvPr>
        </p:nvSpPr>
        <p:spPr>
          <a:xfrm>
            <a:off x="7010400" y="274320"/>
            <a:ext cx="1524000" cy="4983480"/>
          </a:xfrm>
        </p:spPr>
        <p:txBody>
          <a:bodyPr/>
          <a:lstStyle/>
          <a:p>
            <a:pPr algn="justLow"/>
            <a:r>
              <a:rPr lang="ar-SA" sz="3200" b="1" dirty="0" smtClean="0"/>
              <a:t>احترام حقوق وحريات الآخرين</a:t>
            </a:r>
            <a:r>
              <a:rPr lang="ar-JO" sz="3200" b="1" dirty="0" smtClean="0"/>
              <a:t>،</a:t>
            </a:r>
            <a:r>
              <a:rPr lang="ar-SA" sz="3200" b="1" dirty="0" smtClean="0"/>
              <a:t> خاصة احترام النساء</a:t>
            </a:r>
            <a:r>
              <a:rPr lang="en-US" sz="3200" b="1" dirty="0" smtClean="0"/>
              <a:t> </a:t>
            </a:r>
            <a:r>
              <a:rPr lang="ar-JO" sz="3200" b="1" dirty="0" smtClean="0"/>
              <a:t>و</a:t>
            </a:r>
            <a:r>
              <a:rPr lang="ar-SA" sz="3200" b="1" dirty="0" smtClean="0"/>
              <a:t>الأطفال</a:t>
            </a:r>
            <a:endParaRPr lang="ar-JO" sz="32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15</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6" name="Picture 2" descr="C:\Users\Rtuameh\Desktop\اطفال.jpg"/>
          <p:cNvPicPr>
            <a:picLocks noChangeAspect="1" noChangeArrowheads="1"/>
          </p:cNvPicPr>
          <p:nvPr/>
        </p:nvPicPr>
        <p:blipFill>
          <a:blip r:embed="rId2"/>
          <a:srcRect/>
          <a:stretch>
            <a:fillRect/>
          </a:stretch>
        </p:blipFill>
        <p:spPr bwMode="auto">
          <a:xfrm>
            <a:off x="152400" y="152400"/>
            <a:ext cx="5791200" cy="3124200"/>
          </a:xfrm>
          <a:prstGeom prst="rect">
            <a:avLst/>
          </a:prstGeom>
          <a:noFill/>
        </p:spPr>
      </p:pic>
      <p:pic>
        <p:nvPicPr>
          <p:cNvPr id="1027" name="Picture 3" descr="C:\Users\Rtuameh\Desktop\النساء.jpg"/>
          <p:cNvPicPr>
            <a:picLocks noChangeAspect="1" noChangeArrowheads="1"/>
          </p:cNvPicPr>
          <p:nvPr/>
        </p:nvPicPr>
        <p:blipFill>
          <a:blip r:embed="rId3"/>
          <a:srcRect/>
          <a:stretch>
            <a:fillRect/>
          </a:stretch>
        </p:blipFill>
        <p:spPr bwMode="auto">
          <a:xfrm>
            <a:off x="152400" y="3276600"/>
            <a:ext cx="5791200" cy="3429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Autofit/>
          </a:bodyPr>
          <a:lstStyle/>
          <a:p>
            <a:pPr algn="r"/>
            <a:r>
              <a:rPr lang="ar-SA" sz="4000" dirty="0" smtClean="0">
                <a:solidFill>
                  <a:schemeClr val="accent3"/>
                </a:solidFill>
              </a:rPr>
              <a:t>مظاهر المواطنة</a:t>
            </a:r>
            <a:r>
              <a:rPr lang="en-US" sz="4000" dirty="0" smtClean="0">
                <a:solidFill>
                  <a:schemeClr val="accent3"/>
                </a:solidFill>
              </a:rPr>
              <a:t> </a:t>
            </a:r>
            <a:endParaRPr lang="ar-JO" sz="4000" dirty="0"/>
          </a:p>
        </p:txBody>
      </p:sp>
      <p:sp>
        <p:nvSpPr>
          <p:cNvPr id="3" name="Text Placeholder 2"/>
          <p:cNvSpPr>
            <a:spLocks noGrp="1"/>
          </p:cNvSpPr>
          <p:nvPr>
            <p:ph type="body" idx="2"/>
          </p:nvPr>
        </p:nvSpPr>
        <p:spPr>
          <a:xfrm>
            <a:off x="6934200" y="228600"/>
            <a:ext cx="1752600" cy="4983480"/>
          </a:xfrm>
        </p:spPr>
        <p:txBody>
          <a:bodyPr/>
          <a:lstStyle/>
          <a:p>
            <a:pPr algn="justLow"/>
            <a:r>
              <a:rPr lang="ar-SA" sz="3600" b="1" dirty="0" smtClean="0"/>
              <a:t>حماية الأملاك العامة والملكية الخاصة.</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16</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8610" name="Picture 2" descr="C:\Users\Rtuameh\Desktop\الاذى1.jpg"/>
          <p:cNvPicPr>
            <a:picLocks noChangeAspect="1" noChangeArrowheads="1"/>
          </p:cNvPicPr>
          <p:nvPr/>
        </p:nvPicPr>
        <p:blipFill>
          <a:blip r:embed="rId2"/>
          <a:srcRect/>
          <a:stretch>
            <a:fillRect/>
          </a:stretch>
        </p:blipFill>
        <p:spPr bwMode="auto">
          <a:xfrm>
            <a:off x="304800" y="304800"/>
            <a:ext cx="5638800" cy="3371850"/>
          </a:xfrm>
          <a:prstGeom prst="rect">
            <a:avLst/>
          </a:prstGeom>
          <a:noFill/>
        </p:spPr>
      </p:pic>
      <p:pic>
        <p:nvPicPr>
          <p:cNvPr id="68611" name="Picture 3" descr="C:\Users\Rtuameh\Desktop\اطفاء 2.jpg"/>
          <p:cNvPicPr>
            <a:picLocks noChangeAspect="1" noChangeArrowheads="1"/>
          </p:cNvPicPr>
          <p:nvPr/>
        </p:nvPicPr>
        <p:blipFill>
          <a:blip r:embed="rId3"/>
          <a:srcRect/>
          <a:stretch>
            <a:fillRect/>
          </a:stretch>
        </p:blipFill>
        <p:spPr bwMode="auto">
          <a:xfrm>
            <a:off x="304800" y="3657600"/>
            <a:ext cx="5638799" cy="28940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6812280" y="274320"/>
            <a:ext cx="1645920" cy="5364480"/>
          </a:xfrm>
        </p:spPr>
        <p:txBody>
          <a:bodyPr/>
          <a:lstStyle/>
          <a:p>
            <a:pPr algn="justLow"/>
            <a:r>
              <a:rPr lang="ar-SA" sz="3200" b="1" dirty="0" smtClean="0"/>
              <a:t>التشبث بالقيم التي لها القابلية لدى الجميع</a:t>
            </a:r>
            <a:r>
              <a:rPr lang="ar-JO" sz="3200" b="1" dirty="0" smtClean="0"/>
              <a:t>.</a:t>
            </a:r>
            <a:endParaRPr lang="ar-JO"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17</a:t>
            </a:fld>
            <a:endParaRPr lang="en-US"/>
          </a:p>
        </p:txBody>
      </p:sp>
      <p:sp>
        <p:nvSpPr>
          <p:cNvPr id="6" name="Footer Placeholder 5"/>
          <p:cNvSpPr>
            <a:spLocks noGrp="1"/>
          </p:cNvSpPr>
          <p:nvPr>
            <p:ph type="ftr" sz="quarter" idx="12"/>
          </p:nvPr>
        </p:nvSpPr>
        <p:spPr/>
        <p:txBody>
          <a:bodyPr/>
          <a:lstStyle/>
          <a:p>
            <a:pPr>
              <a:defRPr/>
            </a:pPr>
            <a:r>
              <a:rPr lang="en-US" dirty="0" smtClean="0"/>
              <a:t>1</a:t>
            </a:r>
            <a:endParaRPr lang="en-US" dirty="0"/>
          </a:p>
        </p:txBody>
      </p:sp>
      <p:pic>
        <p:nvPicPr>
          <p:cNvPr id="66562" name="Picture 2" descr="C:\Users\Rtuameh\Desktop\احترام العلم.png"/>
          <p:cNvPicPr>
            <a:picLocks noChangeAspect="1" noChangeArrowheads="1"/>
          </p:cNvPicPr>
          <p:nvPr/>
        </p:nvPicPr>
        <p:blipFill>
          <a:blip r:embed="rId2"/>
          <a:srcRect/>
          <a:stretch>
            <a:fillRect/>
          </a:stretch>
        </p:blipFill>
        <p:spPr bwMode="auto">
          <a:xfrm>
            <a:off x="304800" y="3429000"/>
            <a:ext cx="5715000" cy="3152775"/>
          </a:xfrm>
          <a:prstGeom prst="rect">
            <a:avLst/>
          </a:prstGeom>
          <a:noFill/>
        </p:spPr>
      </p:pic>
      <p:pic>
        <p:nvPicPr>
          <p:cNvPr id="66563" name="Picture 3" descr="C:\Users\Rtuameh\Desktop\صلاة.jpg"/>
          <p:cNvPicPr>
            <a:picLocks noChangeAspect="1" noChangeArrowheads="1"/>
          </p:cNvPicPr>
          <p:nvPr/>
        </p:nvPicPr>
        <p:blipFill>
          <a:blip r:embed="rId3"/>
          <a:srcRect/>
          <a:stretch>
            <a:fillRect/>
          </a:stretch>
        </p:blipFill>
        <p:spPr bwMode="auto">
          <a:xfrm>
            <a:off x="304800" y="152400"/>
            <a:ext cx="5695950" cy="3276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99485" y="3072765"/>
            <a:ext cx="6309360" cy="712470"/>
          </a:xfrm>
        </p:spPr>
        <p:txBody>
          <a:bodyPr>
            <a:noAutofit/>
          </a:bodyPr>
          <a:lstStyle/>
          <a:p>
            <a:pPr algn="r"/>
            <a:r>
              <a:rPr lang="ar-SA" sz="4000" dirty="0" smtClean="0">
                <a:solidFill>
                  <a:schemeClr val="accent3"/>
                </a:solidFill>
              </a:rPr>
              <a:t>مظاهر المواطنة</a:t>
            </a:r>
            <a:r>
              <a:rPr lang="en-US" sz="4000" dirty="0" smtClean="0">
                <a:solidFill>
                  <a:schemeClr val="accent3"/>
                </a:solidFill>
              </a:rPr>
              <a:t> </a:t>
            </a:r>
            <a:endParaRPr lang="ar-JO" sz="4000" dirty="0"/>
          </a:p>
        </p:txBody>
      </p:sp>
      <p:sp>
        <p:nvSpPr>
          <p:cNvPr id="3" name="Text Placeholder 2"/>
          <p:cNvSpPr>
            <a:spLocks noGrp="1"/>
          </p:cNvSpPr>
          <p:nvPr>
            <p:ph type="body" idx="2"/>
          </p:nvPr>
        </p:nvSpPr>
        <p:spPr>
          <a:xfrm>
            <a:off x="6934200" y="274320"/>
            <a:ext cx="1600200" cy="4983480"/>
          </a:xfrm>
        </p:spPr>
        <p:txBody>
          <a:bodyPr/>
          <a:lstStyle/>
          <a:p>
            <a:pPr algn="justLow"/>
            <a:r>
              <a:rPr lang="ar-SA" sz="3600" b="1" dirty="0" smtClean="0"/>
              <a:t>احترام الديانات ومعتقدات الآخرين وثقافاتهم وآرائهم.</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18</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0658" name="Picture 2" descr="C:\Users\Rtuameh\Desktop\مسيحي.jpg"/>
          <p:cNvPicPr>
            <a:picLocks noChangeAspect="1" noChangeArrowheads="1"/>
          </p:cNvPicPr>
          <p:nvPr/>
        </p:nvPicPr>
        <p:blipFill>
          <a:blip r:embed="rId2"/>
          <a:srcRect/>
          <a:stretch>
            <a:fillRect/>
          </a:stretch>
        </p:blipFill>
        <p:spPr bwMode="auto">
          <a:xfrm>
            <a:off x="381000" y="304800"/>
            <a:ext cx="5562600" cy="2057400"/>
          </a:xfrm>
          <a:prstGeom prst="rect">
            <a:avLst/>
          </a:prstGeom>
          <a:noFill/>
        </p:spPr>
      </p:pic>
      <p:pic>
        <p:nvPicPr>
          <p:cNvPr id="70659" name="Picture 3" descr="C:\Users\Rtuameh\Desktop\السومرية.jpg"/>
          <p:cNvPicPr>
            <a:picLocks noChangeAspect="1" noChangeArrowheads="1"/>
          </p:cNvPicPr>
          <p:nvPr/>
        </p:nvPicPr>
        <p:blipFill>
          <a:blip r:embed="rId3"/>
          <a:srcRect/>
          <a:stretch>
            <a:fillRect/>
          </a:stretch>
        </p:blipFill>
        <p:spPr bwMode="auto">
          <a:xfrm>
            <a:off x="381000" y="2362200"/>
            <a:ext cx="5562600" cy="2362200"/>
          </a:xfrm>
          <a:prstGeom prst="rect">
            <a:avLst/>
          </a:prstGeom>
          <a:noFill/>
        </p:spPr>
      </p:pic>
      <p:pic>
        <p:nvPicPr>
          <p:cNvPr id="70660" name="Picture 4" descr="C:\Users\Rtuameh\Desktop\ناطوري كارتر.jpg"/>
          <p:cNvPicPr>
            <a:picLocks noChangeAspect="1" noChangeArrowheads="1"/>
          </p:cNvPicPr>
          <p:nvPr/>
        </p:nvPicPr>
        <p:blipFill>
          <a:blip r:embed="rId4"/>
          <a:srcRect/>
          <a:stretch>
            <a:fillRect/>
          </a:stretch>
        </p:blipFill>
        <p:spPr bwMode="auto">
          <a:xfrm>
            <a:off x="381000" y="4443413"/>
            <a:ext cx="5562600" cy="2033587"/>
          </a:xfrm>
          <a:prstGeom prst="rect">
            <a:avLst/>
          </a:prstGeom>
          <a:noFill/>
        </p:spPr>
      </p:pic>
      <p:pic>
        <p:nvPicPr>
          <p:cNvPr id="8194" name="Picture 2" descr="C:\Users\Rtuameh\Desktop\التسامح الديني.jpg"/>
          <p:cNvPicPr>
            <a:picLocks noChangeAspect="1" noChangeArrowheads="1"/>
          </p:cNvPicPr>
          <p:nvPr/>
        </p:nvPicPr>
        <p:blipFill>
          <a:blip r:embed="rId5"/>
          <a:srcRect/>
          <a:stretch>
            <a:fillRect/>
          </a:stretch>
        </p:blipFill>
        <p:spPr bwMode="auto">
          <a:xfrm>
            <a:off x="381000" y="2133599"/>
            <a:ext cx="5562600" cy="23622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99485" y="3072765"/>
            <a:ext cx="6309360" cy="712470"/>
          </a:xfrm>
        </p:spPr>
        <p:txBody>
          <a:bodyPr>
            <a:noAutofit/>
          </a:bodyPr>
          <a:lstStyle/>
          <a:p>
            <a:pPr algn="r"/>
            <a:r>
              <a:rPr lang="ar-SA" sz="4400" dirty="0" smtClean="0">
                <a:solidFill>
                  <a:schemeClr val="accent3"/>
                </a:solidFill>
              </a:rPr>
              <a:t>مظاهر المواطنة</a:t>
            </a:r>
            <a:endParaRPr lang="ar-JO" sz="4400" dirty="0"/>
          </a:p>
        </p:txBody>
      </p:sp>
      <p:sp>
        <p:nvSpPr>
          <p:cNvPr id="3" name="Text Placeholder 2"/>
          <p:cNvSpPr>
            <a:spLocks noGrp="1"/>
          </p:cNvSpPr>
          <p:nvPr>
            <p:ph type="body" idx="2"/>
          </p:nvPr>
        </p:nvSpPr>
        <p:spPr>
          <a:xfrm>
            <a:off x="6934200" y="274320"/>
            <a:ext cx="1752600" cy="4983480"/>
          </a:xfrm>
        </p:spPr>
        <p:txBody>
          <a:bodyPr/>
          <a:lstStyle/>
          <a:p>
            <a:pPr algn="justLow"/>
            <a:r>
              <a:rPr lang="ar-SA" sz="3600" b="1" dirty="0" smtClean="0"/>
              <a:t>خدمة الوطن بإخلاص والحفاظ</a:t>
            </a:r>
            <a:r>
              <a:rPr lang="ar-JO" sz="3600" b="1" dirty="0" smtClean="0"/>
              <a:t> </a:t>
            </a:r>
            <a:r>
              <a:rPr lang="ar-SA" sz="3600" b="1" dirty="0" smtClean="0"/>
              <a:t>على مكتسباته والدفاع عنه .</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19</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0" name="Picture 2" descr="C:\Users\Rtuameh\Desktop\الحروب.jpg"/>
          <p:cNvPicPr>
            <a:picLocks noChangeAspect="1" noChangeArrowheads="1"/>
          </p:cNvPicPr>
          <p:nvPr/>
        </p:nvPicPr>
        <p:blipFill>
          <a:blip r:embed="rId2"/>
          <a:srcRect/>
          <a:stretch>
            <a:fillRect/>
          </a:stretch>
        </p:blipFill>
        <p:spPr bwMode="auto">
          <a:xfrm>
            <a:off x="381000" y="381000"/>
            <a:ext cx="5486400" cy="2971800"/>
          </a:xfrm>
          <a:prstGeom prst="rect">
            <a:avLst/>
          </a:prstGeom>
          <a:noFill/>
        </p:spPr>
      </p:pic>
      <p:pic>
        <p:nvPicPr>
          <p:cNvPr id="2051" name="Picture 3" descr="C:\Users\Rtuameh\Desktop\دفاع عن الوطن.jpg"/>
          <p:cNvPicPr>
            <a:picLocks noChangeAspect="1" noChangeArrowheads="1"/>
          </p:cNvPicPr>
          <p:nvPr/>
        </p:nvPicPr>
        <p:blipFill>
          <a:blip r:embed="rId3"/>
          <a:srcRect/>
          <a:stretch>
            <a:fillRect/>
          </a:stretch>
        </p:blipFill>
        <p:spPr bwMode="auto">
          <a:xfrm>
            <a:off x="381000" y="3429001"/>
            <a:ext cx="5486400" cy="3124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2</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pic>
        <p:nvPicPr>
          <p:cNvPr id="6" name="انيس جاهز.mp4">
            <a:hlinkClick r:id="" action="ppaction://media"/>
          </p:cNvPr>
          <p:cNvPicPr>
            <a:picLocks noGrp="1" noRot="1" noChangeAspect="1"/>
          </p:cNvPicPr>
          <p:nvPr>
            <p:ph sz="quarter" idx="1"/>
            <a:videoFile r:link="rId1"/>
          </p:nvPr>
        </p:nvPicPr>
        <p:blipFill>
          <a:blip r:embed="rId3"/>
          <a:stretch>
            <a:fillRect/>
          </a:stretch>
        </p:blipFill>
        <p:spPr>
          <a:xfrm>
            <a:off x="304800" y="228600"/>
            <a:ext cx="8557684" cy="6418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23285" y="3148965"/>
            <a:ext cx="6309360" cy="560070"/>
          </a:xfrm>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6858000" y="274320"/>
            <a:ext cx="1981200" cy="4983480"/>
          </a:xfrm>
        </p:spPr>
        <p:txBody>
          <a:bodyPr/>
          <a:lstStyle/>
          <a:p>
            <a:pPr algn="justLow"/>
            <a:r>
              <a:rPr lang="ar-JO" sz="3600" b="1" dirty="0" smtClean="0"/>
              <a:t>الايفاء ب</a:t>
            </a:r>
            <a:r>
              <a:rPr lang="ar-SA" sz="3600" b="1" dirty="0" smtClean="0"/>
              <a:t>الالتزامات والأعباء المالية والواجبات الضريبية.</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0" name="Picture 2" descr="C:\Users\Rtuameh\Desktop\الفاتورة.jpg"/>
          <p:cNvPicPr>
            <a:picLocks noChangeAspect="1" noChangeArrowheads="1"/>
          </p:cNvPicPr>
          <p:nvPr/>
        </p:nvPicPr>
        <p:blipFill>
          <a:blip r:embed="rId2"/>
          <a:srcRect/>
          <a:stretch>
            <a:fillRect/>
          </a:stretch>
        </p:blipFill>
        <p:spPr bwMode="auto">
          <a:xfrm>
            <a:off x="228600" y="152400"/>
            <a:ext cx="5867400" cy="647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99485" y="3072765"/>
            <a:ext cx="6309360" cy="712470"/>
          </a:xfrm>
        </p:spPr>
        <p:txBody>
          <a:bodyPr>
            <a:norm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7010400" y="274320"/>
            <a:ext cx="1752600" cy="4983480"/>
          </a:xfrm>
        </p:spPr>
        <p:txBody>
          <a:bodyPr/>
          <a:lstStyle/>
          <a:p>
            <a:pPr algn="justLow"/>
            <a:r>
              <a:rPr lang="ar-SA" sz="3600" b="1" dirty="0" smtClean="0"/>
              <a:t>المبادرة  </a:t>
            </a:r>
            <a:r>
              <a:rPr lang="ar-JO" sz="3600" b="1" dirty="0" smtClean="0"/>
              <a:t>ل</a:t>
            </a:r>
            <a:r>
              <a:rPr lang="ar-SA" sz="3600" b="1" dirty="0" smtClean="0"/>
              <a:t>لمشاركة في الواجبات التضامنية</a:t>
            </a:r>
            <a:r>
              <a:rPr lang="ar-SA" sz="3600" dirty="0" smtClean="0"/>
              <a:t>.</a:t>
            </a:r>
            <a:endParaRPr lang="ar-JO" sz="3600"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21</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6" name="Picture 4" descr="C:\Users\Rtuameh\Desktop\الاسرى1.jpg"/>
          <p:cNvPicPr>
            <a:picLocks noChangeAspect="1" noChangeArrowheads="1"/>
          </p:cNvPicPr>
          <p:nvPr/>
        </p:nvPicPr>
        <p:blipFill>
          <a:blip r:embed="rId2"/>
          <a:srcRect/>
          <a:stretch>
            <a:fillRect/>
          </a:stretch>
        </p:blipFill>
        <p:spPr bwMode="auto">
          <a:xfrm>
            <a:off x="381000" y="277812"/>
            <a:ext cx="5562600" cy="2160588"/>
          </a:xfrm>
          <a:prstGeom prst="rect">
            <a:avLst/>
          </a:prstGeom>
          <a:noFill/>
        </p:spPr>
      </p:pic>
      <p:pic>
        <p:nvPicPr>
          <p:cNvPr id="3079" name="Picture 7" descr="C:\Users\Rtuameh\Desktop\اطفال1.jpg"/>
          <p:cNvPicPr>
            <a:picLocks noChangeAspect="1" noChangeArrowheads="1"/>
          </p:cNvPicPr>
          <p:nvPr/>
        </p:nvPicPr>
        <p:blipFill>
          <a:blip r:embed="rId3"/>
          <a:srcRect/>
          <a:stretch>
            <a:fillRect/>
          </a:stretch>
        </p:blipFill>
        <p:spPr bwMode="auto">
          <a:xfrm>
            <a:off x="381000" y="2438401"/>
            <a:ext cx="5562600" cy="2241550"/>
          </a:xfrm>
          <a:prstGeom prst="rect">
            <a:avLst/>
          </a:prstGeom>
          <a:noFill/>
        </p:spPr>
      </p:pic>
      <p:pic>
        <p:nvPicPr>
          <p:cNvPr id="3081" name="Picture 9" descr="C:\Users\Rtuameh\Desktop\صحافة.jpeg"/>
          <p:cNvPicPr>
            <a:picLocks noChangeAspect="1" noChangeArrowheads="1"/>
          </p:cNvPicPr>
          <p:nvPr/>
        </p:nvPicPr>
        <p:blipFill>
          <a:blip r:embed="rId4"/>
          <a:srcRect/>
          <a:stretch>
            <a:fillRect/>
          </a:stretch>
        </p:blipFill>
        <p:spPr bwMode="auto">
          <a:xfrm>
            <a:off x="381000" y="4495800"/>
            <a:ext cx="5586413" cy="2133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6781800" y="274320"/>
            <a:ext cx="2057400" cy="6278880"/>
          </a:xfrm>
        </p:spPr>
        <p:txBody>
          <a:bodyPr/>
          <a:lstStyle/>
          <a:p>
            <a:pPr algn="justLow"/>
            <a:r>
              <a:rPr lang="ar-JO" sz="3600" b="1" dirty="0" smtClean="0"/>
              <a:t>قبول الآخر</a:t>
            </a:r>
            <a:r>
              <a:rPr lang="ar-JO" sz="3600" dirty="0" smtClean="0"/>
              <a:t>: </a:t>
            </a:r>
            <a:r>
              <a:rPr lang="ar-JO" sz="3600" b="1" dirty="0" smtClean="0"/>
              <a:t>والاخر مَن ليس نحن ومَن ليس أنا. والمقصود عدم إقصاءئه، عدم إلغائه ، والتعايش معه.</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22</a:t>
            </a:fld>
            <a:endParaRPr lang="en-US"/>
          </a:p>
        </p:txBody>
      </p:sp>
      <p:sp>
        <p:nvSpPr>
          <p:cNvPr id="6" name="Footer Placeholder 5"/>
          <p:cNvSpPr>
            <a:spLocks noGrp="1"/>
          </p:cNvSpPr>
          <p:nvPr>
            <p:ph type="ftr" sz="quarter" idx="12"/>
          </p:nvPr>
        </p:nvSpPr>
        <p:spPr/>
        <p:txBody>
          <a:bodyPr/>
          <a:lstStyle/>
          <a:p>
            <a:pPr>
              <a:defRPr/>
            </a:pPr>
            <a:r>
              <a:rPr lang="en-US" dirty="0" smtClean="0"/>
              <a:t>1</a:t>
            </a:r>
            <a:endParaRPr lang="en-US" dirty="0"/>
          </a:p>
        </p:txBody>
      </p:sp>
      <p:pic>
        <p:nvPicPr>
          <p:cNvPr id="5122" name="Picture 2" descr="C:\Users\Rtuameh\Desktop\الاخر1.jpg"/>
          <p:cNvPicPr>
            <a:picLocks noChangeAspect="1" noChangeArrowheads="1"/>
          </p:cNvPicPr>
          <p:nvPr/>
        </p:nvPicPr>
        <p:blipFill>
          <a:blip r:embed="rId2"/>
          <a:srcRect/>
          <a:stretch>
            <a:fillRect/>
          </a:stretch>
        </p:blipFill>
        <p:spPr bwMode="auto">
          <a:xfrm>
            <a:off x="304800" y="3505200"/>
            <a:ext cx="5638799" cy="3124200"/>
          </a:xfrm>
          <a:prstGeom prst="rect">
            <a:avLst/>
          </a:prstGeom>
          <a:noFill/>
        </p:spPr>
      </p:pic>
      <p:pic>
        <p:nvPicPr>
          <p:cNvPr id="5123" name="Picture 3" descr="C:\Users\Rtuameh\Desktop\قبول الاخر.jpg"/>
          <p:cNvPicPr>
            <a:picLocks noChangeAspect="1" noChangeArrowheads="1"/>
          </p:cNvPicPr>
          <p:nvPr/>
        </p:nvPicPr>
        <p:blipFill>
          <a:blip r:embed="rId3"/>
          <a:srcRect/>
          <a:stretch>
            <a:fillRect/>
          </a:stretch>
        </p:blipFill>
        <p:spPr bwMode="auto">
          <a:xfrm>
            <a:off x="304800" y="228600"/>
            <a:ext cx="5638800" cy="3352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6705600" y="274320"/>
            <a:ext cx="2057400" cy="6126480"/>
          </a:xfrm>
        </p:spPr>
        <p:txBody>
          <a:bodyPr/>
          <a:lstStyle/>
          <a:p>
            <a:pPr algn="justLow"/>
            <a:r>
              <a:rPr lang="ar-JO" sz="3200" b="1" dirty="0" smtClean="0"/>
              <a:t>احترام الرأي الآخر: بالصمت في الرفض، وبالاستاذان عند ابداء رايك، وباستهلال الحديث بالقول اوافقك الرأي ولكن ...</a:t>
            </a:r>
            <a:r>
              <a:rPr lang="ar-JO" b="1" dirty="0" smtClean="0"/>
              <a:t/>
            </a:r>
            <a:br>
              <a:rPr lang="ar-JO" b="1" dirty="0" smtClean="0"/>
            </a:br>
            <a:r>
              <a:rPr lang="ar-JO" dirty="0" smtClean="0"/>
              <a:t/>
            </a:r>
            <a:br>
              <a:rPr lang="ar-JO" dirty="0" smtClean="0"/>
            </a:br>
            <a:endParaRPr lang="ar-JO"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23</a:t>
            </a:fld>
            <a:endParaRPr lang="en-US"/>
          </a:p>
        </p:txBody>
      </p:sp>
      <p:sp>
        <p:nvSpPr>
          <p:cNvPr id="6" name="Footer Placeholder 5"/>
          <p:cNvSpPr>
            <a:spLocks noGrp="1"/>
          </p:cNvSpPr>
          <p:nvPr>
            <p:ph type="ftr" sz="quarter" idx="12"/>
          </p:nvPr>
        </p:nvSpPr>
        <p:spPr/>
        <p:txBody>
          <a:bodyPr/>
          <a:lstStyle/>
          <a:p>
            <a:pPr>
              <a:defRPr/>
            </a:pPr>
            <a:r>
              <a:rPr lang="en-US" dirty="0" smtClean="0"/>
              <a:t>1</a:t>
            </a:r>
            <a:endParaRPr lang="en-US" dirty="0"/>
          </a:p>
        </p:txBody>
      </p:sp>
      <p:pic>
        <p:nvPicPr>
          <p:cNvPr id="6146" name="Picture 2" descr="C:\Users\Rtuameh\Desktop\الرأي والرأي الاخر.jpg"/>
          <p:cNvPicPr>
            <a:picLocks noChangeAspect="1" noChangeArrowheads="1"/>
          </p:cNvPicPr>
          <p:nvPr/>
        </p:nvPicPr>
        <p:blipFill>
          <a:blip r:embed="rId2"/>
          <a:srcRect/>
          <a:stretch>
            <a:fillRect/>
          </a:stretch>
        </p:blipFill>
        <p:spPr bwMode="auto">
          <a:xfrm>
            <a:off x="381000" y="304801"/>
            <a:ext cx="5791201" cy="2666999"/>
          </a:xfrm>
          <a:prstGeom prst="rect">
            <a:avLst/>
          </a:prstGeom>
          <a:noFill/>
        </p:spPr>
      </p:pic>
      <p:pic>
        <p:nvPicPr>
          <p:cNvPr id="6147" name="Picture 3" descr="C:\Users\Rtuameh\Desktop\الحوار.jpg"/>
          <p:cNvPicPr>
            <a:picLocks noChangeAspect="1" noChangeArrowheads="1"/>
          </p:cNvPicPr>
          <p:nvPr/>
        </p:nvPicPr>
        <p:blipFill>
          <a:blip r:embed="rId3"/>
          <a:srcRect/>
          <a:stretch>
            <a:fillRect/>
          </a:stretch>
        </p:blipFill>
        <p:spPr bwMode="auto">
          <a:xfrm>
            <a:off x="381000" y="2971800"/>
            <a:ext cx="5867400" cy="3505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6812280" y="274320"/>
            <a:ext cx="1874520" cy="4983480"/>
          </a:xfrm>
        </p:spPr>
        <p:txBody>
          <a:bodyPr/>
          <a:lstStyle/>
          <a:p>
            <a:pPr algn="justLow"/>
            <a:r>
              <a:rPr lang="ar-SA" sz="3600" b="1" dirty="0" smtClean="0"/>
              <a:t>محاربة الفساد والإبلاغ عن كل عمل ضار.</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24</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4" name="Picture 2" descr="C:\Users\Rtuameh\Desktop\مكافحة الفساد.jpg"/>
          <p:cNvPicPr>
            <a:picLocks noChangeAspect="1" noChangeArrowheads="1"/>
          </p:cNvPicPr>
          <p:nvPr/>
        </p:nvPicPr>
        <p:blipFill>
          <a:blip r:embed="rId2"/>
          <a:srcRect/>
          <a:stretch>
            <a:fillRect/>
          </a:stretch>
        </p:blipFill>
        <p:spPr bwMode="auto">
          <a:xfrm>
            <a:off x="381000" y="2362200"/>
            <a:ext cx="5638800" cy="2514600"/>
          </a:xfrm>
          <a:prstGeom prst="rect">
            <a:avLst/>
          </a:prstGeom>
          <a:noFill/>
        </p:spPr>
      </p:pic>
      <p:pic>
        <p:nvPicPr>
          <p:cNvPr id="3075" name="Picture 3" descr="C:\Users\Rtuameh\Desktop\شرطة.png"/>
          <p:cNvPicPr>
            <a:picLocks noChangeAspect="1" noChangeArrowheads="1"/>
          </p:cNvPicPr>
          <p:nvPr/>
        </p:nvPicPr>
        <p:blipFill>
          <a:blip r:embed="rId3"/>
          <a:srcRect/>
          <a:stretch>
            <a:fillRect/>
          </a:stretch>
        </p:blipFill>
        <p:spPr bwMode="auto">
          <a:xfrm>
            <a:off x="381000" y="4648200"/>
            <a:ext cx="5562600" cy="1866900"/>
          </a:xfrm>
          <a:prstGeom prst="rect">
            <a:avLst/>
          </a:prstGeom>
          <a:noFill/>
        </p:spPr>
      </p:pic>
      <p:pic>
        <p:nvPicPr>
          <p:cNvPr id="3076" name="Picture 4" descr="C:\Users\Rtuameh\Desktop\هاتف.jpg"/>
          <p:cNvPicPr>
            <a:picLocks noChangeAspect="1" noChangeArrowheads="1"/>
          </p:cNvPicPr>
          <p:nvPr/>
        </p:nvPicPr>
        <p:blipFill>
          <a:blip r:embed="rId4"/>
          <a:srcRect/>
          <a:stretch>
            <a:fillRect/>
          </a:stretch>
        </p:blipFill>
        <p:spPr bwMode="auto">
          <a:xfrm>
            <a:off x="304800" y="0"/>
            <a:ext cx="5638800" cy="2209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61385" y="3110865"/>
            <a:ext cx="6309360" cy="636270"/>
          </a:xfrm>
        </p:spPr>
        <p:txBody>
          <a:bodyPr>
            <a:noAutofit/>
          </a:bodyPr>
          <a:lstStyle/>
          <a:p>
            <a:pPr algn="r"/>
            <a:r>
              <a:rPr lang="ar-SA" sz="4000" dirty="0" smtClean="0">
                <a:solidFill>
                  <a:schemeClr val="accent3"/>
                </a:solidFill>
              </a:rPr>
              <a:t>مظاهر المواطنة</a:t>
            </a:r>
            <a:endParaRPr lang="ar-JO" sz="4000" dirty="0"/>
          </a:p>
        </p:txBody>
      </p:sp>
      <p:sp>
        <p:nvSpPr>
          <p:cNvPr id="3" name="Text Placeholder 2"/>
          <p:cNvSpPr>
            <a:spLocks noGrp="1"/>
          </p:cNvSpPr>
          <p:nvPr>
            <p:ph type="body" idx="2"/>
          </p:nvPr>
        </p:nvSpPr>
        <p:spPr>
          <a:xfrm>
            <a:off x="7010400" y="274320"/>
            <a:ext cx="1676400" cy="4983480"/>
          </a:xfrm>
        </p:spPr>
        <p:txBody>
          <a:bodyPr/>
          <a:lstStyle/>
          <a:p>
            <a:pPr algn="justLow"/>
            <a:r>
              <a:rPr lang="ar-SA" sz="3600" b="1" dirty="0" smtClean="0"/>
              <a:t>المشاركة في الانتخابات </a:t>
            </a:r>
            <a:r>
              <a:rPr lang="ar-JO" sz="3600" b="1" dirty="0" smtClean="0"/>
              <a:t>وحث الاخرين على المشاركة.</a:t>
            </a:r>
            <a:endParaRPr lang="ar-JO" sz="3600"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25</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4098" name="Picture 2" descr="C:\Users\Rtuameh\Desktop\الانتخابات 111.jpg"/>
          <p:cNvPicPr>
            <a:picLocks noChangeAspect="1" noChangeArrowheads="1"/>
          </p:cNvPicPr>
          <p:nvPr/>
        </p:nvPicPr>
        <p:blipFill>
          <a:blip r:embed="rId2"/>
          <a:srcRect/>
          <a:stretch>
            <a:fillRect/>
          </a:stretch>
        </p:blipFill>
        <p:spPr bwMode="auto">
          <a:xfrm>
            <a:off x="304800" y="304801"/>
            <a:ext cx="5638799" cy="6324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398520" y="3124200"/>
            <a:ext cx="6309360" cy="609600"/>
          </a:xfrm>
        </p:spPr>
        <p:txBody>
          <a:bodyPr>
            <a:noAutofit/>
          </a:bodyPr>
          <a:lstStyle/>
          <a:p>
            <a:pPr algn="r"/>
            <a:r>
              <a:rPr lang="ar-SA" sz="4000" dirty="0" smtClean="0">
                <a:solidFill>
                  <a:schemeClr val="accent3"/>
                </a:solidFill>
              </a:rPr>
              <a:t>مظاهر المواطنة</a:t>
            </a:r>
            <a:r>
              <a:rPr lang="en-US" sz="4000" dirty="0" smtClean="0">
                <a:solidFill>
                  <a:schemeClr val="accent3"/>
                </a:solidFill>
              </a:rPr>
              <a:t> </a:t>
            </a:r>
            <a:endParaRPr lang="ar-JO" sz="4000" dirty="0"/>
          </a:p>
        </p:txBody>
      </p:sp>
      <p:sp>
        <p:nvSpPr>
          <p:cNvPr id="3" name="Text Placeholder 2"/>
          <p:cNvSpPr>
            <a:spLocks noGrp="1"/>
          </p:cNvSpPr>
          <p:nvPr>
            <p:ph type="body" idx="2"/>
          </p:nvPr>
        </p:nvSpPr>
        <p:spPr>
          <a:xfrm>
            <a:off x="6781800" y="274320"/>
            <a:ext cx="2057400" cy="5135880"/>
          </a:xfrm>
        </p:spPr>
        <p:txBody>
          <a:bodyPr/>
          <a:lstStyle/>
          <a:p>
            <a:pPr algn="justLow"/>
            <a:r>
              <a:rPr lang="ar-SA" sz="3600" b="1" dirty="0" smtClean="0"/>
              <a:t>سلوك حسب المعايير الوطنية والعالمية التي تؤطر الحياة الفردية والاجتماعية والثقافية</a:t>
            </a:r>
            <a:r>
              <a:rPr lang="ar-SA" b="1" dirty="0" smtClean="0"/>
              <a:t>.</a:t>
            </a:r>
            <a:endParaRPr lang="ar-JO" b="1" dirty="0"/>
          </a:p>
        </p:txBody>
      </p:sp>
      <p:sp>
        <p:nvSpPr>
          <p:cNvPr id="4" name="Content Placeholder 3"/>
          <p:cNvSpPr>
            <a:spLocks noGrp="1"/>
          </p:cNvSpPr>
          <p:nvPr>
            <p:ph sz="quarter" idx="1"/>
          </p:nvPr>
        </p:nvSpPr>
        <p:spPr/>
        <p:txBody>
          <a:bodyPr/>
          <a:lstStyle/>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26</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7586" name="Picture 2" descr="C:\Users\Rtuameh\Desktop\الامم المتحدة.jpg"/>
          <p:cNvPicPr>
            <a:picLocks noChangeAspect="1" noChangeArrowheads="1"/>
          </p:cNvPicPr>
          <p:nvPr/>
        </p:nvPicPr>
        <p:blipFill>
          <a:blip r:embed="rId2"/>
          <a:srcRect/>
          <a:stretch>
            <a:fillRect/>
          </a:stretch>
        </p:blipFill>
        <p:spPr bwMode="auto">
          <a:xfrm>
            <a:off x="320675" y="304800"/>
            <a:ext cx="5622925" cy="3124200"/>
          </a:xfrm>
          <a:prstGeom prst="rect">
            <a:avLst/>
          </a:prstGeom>
          <a:noFill/>
        </p:spPr>
      </p:pic>
      <p:pic>
        <p:nvPicPr>
          <p:cNvPr id="67587" name="Picture 3" descr="C:\Users\Rtuameh\Desktop\ارفق حيوان.jpg"/>
          <p:cNvPicPr>
            <a:picLocks noChangeAspect="1" noChangeArrowheads="1"/>
          </p:cNvPicPr>
          <p:nvPr/>
        </p:nvPicPr>
        <p:blipFill>
          <a:blip r:embed="rId3"/>
          <a:srcRect/>
          <a:stretch>
            <a:fillRect/>
          </a:stretch>
        </p:blipFill>
        <p:spPr bwMode="auto">
          <a:xfrm>
            <a:off x="304800" y="3429000"/>
            <a:ext cx="5638800" cy="326231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000" b="1" dirty="0" smtClean="0">
                <a:solidFill>
                  <a:schemeClr val="tx1"/>
                </a:solidFill>
              </a:rPr>
              <a:t>خلاصة حول المفهوم</a:t>
            </a:r>
            <a:endParaRPr lang="ar-JO" sz="4000" b="1" dirty="0">
              <a:solidFill>
                <a:schemeClr val="tx1"/>
              </a:solidFill>
            </a:endParaRPr>
          </a:p>
        </p:txBody>
      </p:sp>
      <p:sp>
        <p:nvSpPr>
          <p:cNvPr id="3" name="Content Placeholder 2"/>
          <p:cNvSpPr>
            <a:spLocks noGrp="1"/>
          </p:cNvSpPr>
          <p:nvPr>
            <p:ph sz="quarter" idx="1"/>
          </p:nvPr>
        </p:nvSpPr>
        <p:spPr>
          <a:xfrm>
            <a:off x="152400" y="1600200"/>
            <a:ext cx="8534400" cy="4953000"/>
          </a:xfrm>
        </p:spPr>
        <p:txBody>
          <a:bodyPr/>
          <a:lstStyle/>
          <a:p>
            <a:pPr algn="justLow"/>
            <a:r>
              <a:rPr lang="ar-JO" sz="3600" b="1" dirty="0" smtClean="0"/>
              <a:t>من منظور علم السياسة: </a:t>
            </a:r>
            <a:r>
              <a:rPr lang="ar-SA" sz="3600" b="1" dirty="0" smtClean="0"/>
              <a:t>فالمواطنة هي (صفة المواطن الذي يتمتع بالحقوق ويلتزم بالواجبات التي يفرضها عليه انتماؤه إلى الوطن)</a:t>
            </a:r>
            <a:r>
              <a:rPr lang="ar-JO" sz="3600" b="1" dirty="0" smtClean="0"/>
              <a:t>.</a:t>
            </a:r>
          </a:p>
          <a:p>
            <a:pPr algn="justLow"/>
            <a:r>
              <a:rPr lang="ar-JO" sz="3600" b="1" dirty="0" smtClean="0"/>
              <a:t>من منظور علم الاجتماع:</a:t>
            </a:r>
            <a:r>
              <a:rPr lang="ar-SA" sz="3600" b="1" dirty="0" smtClean="0"/>
              <a:t> المواطنةعلاقة اجتماعية تقوم بين فرد طبيعي ومجتمع سياسي (دولة) ومن خلال</a:t>
            </a:r>
            <a:r>
              <a:rPr lang="ar-JO" sz="3600" b="1" dirty="0" smtClean="0"/>
              <a:t>ها</a:t>
            </a:r>
            <a:r>
              <a:rPr lang="ar-SA" sz="3600" b="1" dirty="0" smtClean="0"/>
              <a:t> يقدم الطرف الأول (المواطن) الولاء، ويتولى الطرف الثاني الحماية</a:t>
            </a:r>
            <a:r>
              <a:rPr lang="ar-JO" sz="3600" b="1" dirty="0" smtClean="0"/>
              <a:t>.</a:t>
            </a:r>
            <a:r>
              <a:rPr lang="ar-SA" sz="3600" b="1" dirty="0" smtClean="0"/>
              <a:t> </a:t>
            </a:r>
            <a:endParaRPr lang="ar-JO" sz="3600" b="1" dirty="0" smtClean="0"/>
          </a:p>
          <a:p>
            <a:endParaRPr lang="ar-JO" sz="3600" dirty="0" smtClean="0"/>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27</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447800"/>
            <a:ext cx="7467600" cy="5026152"/>
          </a:xfrm>
        </p:spPr>
        <p:txBody>
          <a:bodyPr/>
          <a:lstStyle/>
          <a:p>
            <a:pPr algn="justLow"/>
            <a:r>
              <a:rPr lang="ar-SA" sz="3600" b="1" dirty="0" smtClean="0"/>
              <a:t>ومن منظور </a:t>
            </a:r>
            <a:r>
              <a:rPr lang="ar-JO" sz="3600" b="1" dirty="0" smtClean="0"/>
              <a:t>علم النفس</a:t>
            </a:r>
            <a:r>
              <a:rPr lang="ar-SA" sz="3600" b="1" dirty="0" smtClean="0"/>
              <a:t>: فالمواطنة هي الشعور بالانتماء والولاء للوطن وللقيادة السياسية التي هي مصدر الإشباع للحاجات الأساسية وحماية الذات من الأخطار المصيرية.</a:t>
            </a:r>
            <a:endParaRPr lang="ar-JO" sz="3600" b="1" dirty="0" smtClean="0"/>
          </a:p>
          <a:p>
            <a:pPr algn="justLow"/>
            <a:r>
              <a:rPr lang="ar-SA" sz="3600" b="1" dirty="0" smtClean="0"/>
              <a:t>ويقصد بالمواطنة العضوية الكاملة والمتساوية</a:t>
            </a:r>
            <a:r>
              <a:rPr lang="ar-JO" sz="3600" b="1" dirty="0" smtClean="0"/>
              <a:t> </a:t>
            </a:r>
            <a:r>
              <a:rPr lang="ar-SA" sz="3600" b="1" dirty="0" smtClean="0"/>
              <a:t>أن كافة أبناء الشعب فوق تراب الوطن سواسية بدون أي تمييز قائم على أي معايير مثل: الدين أو اللون أو المستوى الاقتصادي أو الانتماء السياسي </a:t>
            </a:r>
            <a:r>
              <a:rPr lang="ar-JO" sz="3600" b="1" dirty="0" smtClean="0"/>
              <a:t>أ</a:t>
            </a:r>
            <a:r>
              <a:rPr lang="ar-SA" sz="3600" b="1" dirty="0" smtClean="0"/>
              <a:t>والموقف الفكري.</a:t>
            </a:r>
            <a:endParaRPr lang="en-US" sz="3600" b="1" dirty="0" smtClean="0"/>
          </a:p>
          <a:p>
            <a:pPr algn="justLow"/>
            <a:endParaRPr lang="ar-JO" sz="3600" b="1" dirty="0" smtClean="0"/>
          </a:p>
          <a:p>
            <a:endParaRPr lang="ar-JO" dirty="0"/>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28</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152400" y="1295400"/>
            <a:ext cx="8610600" cy="5178552"/>
          </a:xfrm>
        </p:spPr>
        <p:txBody>
          <a:bodyPr/>
          <a:lstStyle/>
          <a:p>
            <a:pPr algn="justLow"/>
            <a:r>
              <a:rPr lang="ar-SA" sz="3600" b="1" dirty="0" smtClean="0"/>
              <a:t>فكرة المواطنة </a:t>
            </a:r>
            <a:r>
              <a:rPr lang="ar-JO" sz="3600" b="1" dirty="0" smtClean="0"/>
              <a:t>تلخص بمقولة </a:t>
            </a:r>
            <a:r>
              <a:rPr lang="ar-SA" sz="3600" b="1" dirty="0" smtClean="0"/>
              <a:t> </a:t>
            </a:r>
            <a:r>
              <a:rPr lang="ar-JO" sz="3600" b="1" dirty="0" smtClean="0"/>
              <a:t>(</a:t>
            </a:r>
            <a:r>
              <a:rPr lang="ar-SA" sz="3600" b="1" dirty="0" smtClean="0"/>
              <a:t>لا يوجد إنسان واحد فائض عن الحاجة فالوطن يضم الجميع ويحتاج الجميع‏</a:t>
            </a:r>
            <a:r>
              <a:rPr lang="ar-JO" sz="3600" b="1" dirty="0" smtClean="0"/>
              <a:t>)</a:t>
            </a:r>
            <a:r>
              <a:rPr lang="ar-SA" sz="3600" b="1" dirty="0" smtClean="0"/>
              <a:t>.</a:t>
            </a:r>
            <a:endParaRPr lang="ar-JO" sz="3600" b="1" dirty="0" smtClean="0"/>
          </a:p>
          <a:p>
            <a:pPr algn="justLow"/>
            <a:r>
              <a:rPr lang="ar-JO" sz="3600" b="1" dirty="0" smtClean="0"/>
              <a:t> مفهوم المواطنة</a:t>
            </a:r>
            <a:r>
              <a:rPr lang="ar-SA" sz="3600" b="1" dirty="0" smtClean="0"/>
              <a:t> يتضمن آلية التعاقد (العقد الاجتماعي) </a:t>
            </a:r>
            <a:r>
              <a:rPr lang="ar-JO" sz="3600" b="1" dirty="0" smtClean="0"/>
              <a:t>مسؤولية </a:t>
            </a:r>
            <a:r>
              <a:rPr lang="ar-SA" sz="3600" b="1" dirty="0" smtClean="0"/>
              <a:t>الحكومة التي تسير الدولة هي ترسيخ الشعور بالمواطنة، </a:t>
            </a:r>
            <a:r>
              <a:rPr lang="ar-JO" sz="3600" b="1" dirty="0" smtClean="0"/>
              <a:t>من خلال تأمين</a:t>
            </a:r>
            <a:r>
              <a:rPr lang="ar-SA" sz="3600" b="1" dirty="0" smtClean="0"/>
              <a:t> الحماية الاجتماعية والاقتصادية والسياسية للأفراد </a:t>
            </a:r>
            <a:r>
              <a:rPr lang="ar-JO" sz="3600" b="1" dirty="0" smtClean="0"/>
              <a:t>والمساواة بينهم. ان لم تفعل</a:t>
            </a:r>
            <a:r>
              <a:rPr lang="ar-SA" sz="3600" b="1" dirty="0" smtClean="0"/>
              <a:t> يخف إحساس الأفراد ب</a:t>
            </a:r>
            <a:r>
              <a:rPr lang="ar-JO" sz="3600" b="1" dirty="0" smtClean="0"/>
              <a:t>ال</a:t>
            </a:r>
            <a:r>
              <a:rPr lang="ar-SA" sz="3600" b="1" dirty="0" smtClean="0"/>
              <a:t>شعور </a:t>
            </a:r>
            <a:r>
              <a:rPr lang="ar-JO" sz="3600" b="1" dirty="0" smtClean="0"/>
              <a:t>ب</a:t>
            </a:r>
            <a:r>
              <a:rPr lang="ar-SA" sz="3600" b="1" dirty="0" smtClean="0"/>
              <a:t>المواطنة والولاء لقانون المجتمع </a:t>
            </a:r>
            <a:r>
              <a:rPr lang="ar-JO" sz="3600" b="1" dirty="0" smtClean="0"/>
              <a:t>،وعندها </a:t>
            </a:r>
            <a:r>
              <a:rPr lang="ar-SA" sz="3600" b="1" dirty="0" smtClean="0"/>
              <a:t>يبحثوا عن مرجعية أخرى </a:t>
            </a:r>
            <a:r>
              <a:rPr lang="ar-JO" sz="3600" b="1" dirty="0" smtClean="0"/>
              <a:t>          </a:t>
            </a:r>
            <a:r>
              <a:rPr lang="ar-SA" sz="3600" b="1" dirty="0" smtClean="0"/>
              <a:t>تحميهم</a:t>
            </a:r>
            <a:r>
              <a:rPr lang="ar-JO" sz="3600" b="1" dirty="0" smtClean="0"/>
              <a:t> </a:t>
            </a:r>
            <a:r>
              <a:rPr lang="ar-SA" sz="3600" b="1" dirty="0" smtClean="0"/>
              <a:t>كالعودة إلى</a:t>
            </a:r>
            <a:r>
              <a:rPr lang="ar-JO" sz="3600" b="1" dirty="0" smtClean="0"/>
              <a:t> </a:t>
            </a:r>
            <a:r>
              <a:rPr lang="ar-SA" sz="3600" b="1" dirty="0" smtClean="0"/>
              <a:t>الطائفية والقبلية </a:t>
            </a:r>
            <a:r>
              <a:rPr lang="ar-JO" sz="3600" b="1" dirty="0" smtClean="0"/>
              <a:t>والجهوية</a:t>
            </a:r>
            <a:r>
              <a:rPr lang="ar-SA" sz="3600" b="1" dirty="0" smtClean="0"/>
              <a:t>. </a:t>
            </a:r>
            <a:endParaRPr lang="en-US" sz="3600" b="1" dirty="0" smtClean="0"/>
          </a:p>
          <a:p>
            <a:r>
              <a:rPr lang="ar-SA" dirty="0" smtClean="0"/>
              <a:t>‏</a:t>
            </a:r>
            <a:endParaRPr lang="ar-JO" dirty="0"/>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29</a:t>
            </a:fld>
            <a:endParaRPr lang="en-US" dirty="0"/>
          </a:p>
        </p:txBody>
      </p:sp>
      <p:sp>
        <p:nvSpPr>
          <p:cNvPr id="5" name="Footer Placeholder 4"/>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0"/>
            <a:ext cx="5181600" cy="2209800"/>
          </a:xfrm>
        </p:spPr>
        <p:txBody>
          <a:bodyPr/>
          <a:lstStyle/>
          <a:p>
            <a:pPr algn="r" fontAlgn="auto">
              <a:spcAft>
                <a:spcPts val="0"/>
              </a:spcAft>
              <a:defRPr/>
            </a:pPr>
            <a:r>
              <a:rPr lang="ar-JO" sz="4400" dirty="0" smtClean="0">
                <a:latin typeface="Arial" pitchFamily="34" charset="0"/>
              </a:rPr>
              <a:t>  مفهوم </a:t>
            </a:r>
            <a:r>
              <a:rPr lang="ar-SA" sz="4400" dirty="0" smtClean="0">
                <a:latin typeface="Arial" pitchFamily="34" charset="0"/>
              </a:rPr>
              <a:t/>
            </a:r>
            <a:br>
              <a:rPr lang="ar-SA" sz="4400" dirty="0" smtClean="0">
                <a:latin typeface="Arial" pitchFamily="34" charset="0"/>
              </a:rPr>
            </a:br>
            <a:endParaRPr lang="ar-JO" dirty="0"/>
          </a:p>
        </p:txBody>
      </p:sp>
      <p:sp>
        <p:nvSpPr>
          <p:cNvPr id="9219" name="Subtitle 1"/>
          <p:cNvSpPr>
            <a:spLocks noGrp="1"/>
          </p:cNvSpPr>
          <p:nvPr>
            <p:ph type="subTitle" idx="1"/>
          </p:nvPr>
        </p:nvSpPr>
        <p:spPr>
          <a:xfrm>
            <a:off x="0" y="2819400"/>
            <a:ext cx="9144000" cy="3429000"/>
          </a:xfrm>
          <a:ln>
            <a:solidFill>
              <a:schemeClr val="accent1"/>
            </a:solidFill>
          </a:ln>
        </p:spPr>
        <p:txBody>
          <a:bodyPr/>
          <a:lstStyle/>
          <a:p>
            <a:pPr algn="r"/>
            <a:r>
              <a:rPr lang="ar-JO" sz="3600" dirty="0" smtClean="0">
                <a:solidFill>
                  <a:schemeClr val="tx1"/>
                </a:solidFill>
                <a:latin typeface="Arial" pitchFamily="34" charset="0"/>
              </a:rPr>
              <a:t>      </a:t>
            </a:r>
            <a:r>
              <a:rPr lang="ar-SA" sz="3600" dirty="0" smtClean="0">
                <a:solidFill>
                  <a:schemeClr val="tx1"/>
                </a:solidFill>
                <a:latin typeface="Arial" pitchFamily="34" charset="0"/>
              </a:rPr>
              <a:t>تعني المواطنة بمفهومها الواسع الصلة بين الفرد والدولة التي يقيم فيها بشكل ثابت.</a:t>
            </a:r>
            <a:endParaRPr lang="ar-JO" sz="3600" dirty="0" smtClean="0">
              <a:solidFill>
                <a:schemeClr val="tx1"/>
              </a:solidFill>
              <a:latin typeface="Arial" pitchFamily="34" charset="0"/>
            </a:endParaRPr>
          </a:p>
          <a:p>
            <a:pPr algn="r"/>
            <a:endParaRPr lang="ar-JO" sz="3600" dirty="0" smtClean="0">
              <a:solidFill>
                <a:schemeClr val="tx1"/>
              </a:solidFill>
              <a:latin typeface="Arial" pitchFamily="34" charset="0"/>
            </a:endParaRPr>
          </a:p>
          <a:p>
            <a:pPr algn="r"/>
            <a:r>
              <a:rPr lang="ar-JO" sz="3600" dirty="0" smtClean="0">
                <a:solidFill>
                  <a:schemeClr val="tx1"/>
                </a:solidFill>
                <a:latin typeface="Arial" pitchFamily="34" charset="0"/>
              </a:rPr>
              <a:t>      </a:t>
            </a:r>
            <a:r>
              <a:rPr lang="ar-MA" sz="3600" dirty="0" smtClean="0">
                <a:solidFill>
                  <a:schemeClr val="tx1"/>
                </a:solidFill>
              </a:rPr>
              <a:t>لكي نتعرف على مفهوم المواطنة ينبغي أولا أن نتعرف على </a:t>
            </a:r>
            <a:r>
              <a:rPr lang="ar-MA" sz="3600" dirty="0" smtClean="0">
                <a:solidFill>
                  <a:schemeClr val="tx1"/>
                </a:solidFill>
              </a:rPr>
              <a:t>مفاهيم: </a:t>
            </a:r>
            <a:r>
              <a:rPr lang="ar-MA" sz="3600" dirty="0" smtClean="0">
                <a:solidFill>
                  <a:schemeClr val="tx1"/>
                </a:solidFill>
              </a:rPr>
              <a:t>الوطن </a:t>
            </a:r>
            <a:r>
              <a:rPr lang="ar-JO" sz="3600" dirty="0" smtClean="0">
                <a:solidFill>
                  <a:schemeClr val="tx1"/>
                </a:solidFill>
              </a:rPr>
              <a:t>- </a:t>
            </a:r>
            <a:r>
              <a:rPr lang="ar-MA" sz="3600" dirty="0" smtClean="0">
                <a:solidFill>
                  <a:schemeClr val="tx1"/>
                </a:solidFill>
              </a:rPr>
              <a:t>الدولة</a:t>
            </a:r>
            <a:r>
              <a:rPr lang="ar-JO" sz="3600" dirty="0" smtClean="0">
                <a:solidFill>
                  <a:schemeClr val="tx1"/>
                </a:solidFill>
              </a:rPr>
              <a:t> - العرق والاثنية - </a:t>
            </a:r>
            <a:r>
              <a:rPr lang="ar-JO" sz="3600" dirty="0" smtClean="0">
                <a:solidFill>
                  <a:schemeClr val="tx1"/>
                </a:solidFill>
              </a:rPr>
              <a:t>المواطن</a:t>
            </a:r>
            <a:r>
              <a:rPr lang="ar-MA" sz="3600" dirty="0" smtClean="0">
                <a:solidFill>
                  <a:schemeClr val="tx1"/>
                </a:solidFill>
              </a:rPr>
              <a:t>.</a:t>
            </a:r>
            <a:endParaRPr lang="en-US" sz="3600" dirty="0" smtClean="0">
              <a:solidFill>
                <a:schemeClr val="tx1"/>
              </a:solidFill>
            </a:endParaRPr>
          </a:p>
          <a:p>
            <a:pPr algn="r"/>
            <a:endParaRPr lang="ar-JO" sz="3600" dirty="0" smtClean="0">
              <a:solidFill>
                <a:schemeClr val="tx1"/>
              </a:solidFill>
              <a:latin typeface="Arial" pitchFamily="34" charset="0"/>
            </a:endParaRPr>
          </a:p>
          <a:p>
            <a:pPr algn="r"/>
            <a:endParaRPr lang="ar-JO" sz="3600" dirty="0" smtClean="0">
              <a:solidFill>
                <a:schemeClr val="tx1"/>
              </a:solidFill>
              <a:latin typeface="Arial" pitchFamily="34" charset="0"/>
            </a:endParaRPr>
          </a:p>
          <a:p>
            <a:pPr algn="r"/>
            <a:endParaRPr lang="ar-SA" sz="3600" dirty="0" smtClean="0">
              <a:solidFill>
                <a:schemeClr val="tx1"/>
              </a:solidFill>
              <a:latin typeface="Arial" pitchFamily="34" charset="0"/>
            </a:endParaRPr>
          </a:p>
          <a:p>
            <a:endParaRPr lang="ar-JO" dirty="0" smtClean="0"/>
          </a:p>
        </p:txBody>
      </p:sp>
      <p:sp>
        <p:nvSpPr>
          <p:cNvPr id="9220" name="Footer Placeholder 3"/>
          <p:cNvSpPr>
            <a:spLocks noGrp="1"/>
          </p:cNvSpPr>
          <p:nvPr>
            <p:ph type="ftr" sz="quarter" idx="11"/>
          </p:nvPr>
        </p:nvSpPr>
        <p:spPr>
          <a:xfrm rot="5400000">
            <a:off x="7139782" y="4244181"/>
            <a:ext cx="3657600" cy="258763"/>
          </a:xfrm>
          <a:noFill/>
          <a:ln>
            <a:miter lim="800000"/>
            <a:headEnd/>
            <a:tailEnd/>
          </a:ln>
        </p:spPr>
        <p:txBody>
          <a:bodyPr wrap="square" lIns="91440" tIns="45720" rIns="91440" bIns="45720" numCol="1" compatLnSpc="1">
            <a:prstTxWarp prst="textNoShape">
              <a:avLst/>
            </a:prstTxWarp>
          </a:bodyPr>
          <a:lstStyle/>
          <a:p>
            <a:r>
              <a:rPr lang="en-US"/>
              <a:t>1</a:t>
            </a:r>
          </a:p>
        </p:txBody>
      </p:sp>
      <p:sp>
        <p:nvSpPr>
          <p:cNvPr id="9221" name="Slide Number Placeholder 4"/>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2B36C4E0-1107-4ED3-9F6C-FF0F4BEB0F0C}" type="slidenum">
              <a:rPr lang="en-US"/>
              <a:pPr/>
              <a:t>3</a:t>
            </a:fld>
            <a:endParaRPr lang="en-US"/>
          </a:p>
        </p:txBody>
      </p:sp>
      <p:pic>
        <p:nvPicPr>
          <p:cNvPr id="9222" name="Picture 5" descr="71075_31677014714_3770812_n"/>
          <p:cNvPicPr>
            <a:picLocks noChangeAspect="1" noChangeArrowheads="1"/>
          </p:cNvPicPr>
          <p:nvPr/>
        </p:nvPicPr>
        <p:blipFill>
          <a:blip r:embed="rId2"/>
          <a:srcRect/>
          <a:stretch>
            <a:fillRect/>
          </a:stretch>
        </p:blipFill>
        <p:spPr bwMode="auto">
          <a:xfrm>
            <a:off x="2286000" y="0"/>
            <a:ext cx="2463800" cy="2286000"/>
          </a:xfrm>
          <a:prstGeom prst="rect">
            <a:avLst/>
          </a:prstGeom>
          <a:noFill/>
          <a:ln w="9525">
            <a:noFill/>
            <a:miter lim="800000"/>
            <a:headEnd/>
            <a:tailEnd/>
          </a:ln>
        </p:spPr>
      </p:pic>
      <p:sp>
        <p:nvSpPr>
          <p:cNvPr id="7" name="5-Point Star 6"/>
          <p:cNvSpPr/>
          <p:nvPr/>
        </p:nvSpPr>
        <p:spPr>
          <a:xfrm>
            <a:off x="8458200" y="2895600"/>
            <a:ext cx="5334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9" name="5-Point Star 8"/>
          <p:cNvSpPr/>
          <p:nvPr/>
        </p:nvSpPr>
        <p:spPr>
          <a:xfrm>
            <a:off x="8458200" y="4648200"/>
            <a:ext cx="5334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467225" y="2105025"/>
            <a:ext cx="4221480" cy="560070"/>
          </a:xfrm>
        </p:spPr>
        <p:txBody>
          <a:bodyPr>
            <a:noAutofit/>
          </a:bodyPr>
          <a:lstStyle/>
          <a:p>
            <a:pPr algn="r"/>
            <a:r>
              <a:rPr lang="ar-JO" sz="4000" dirty="0" smtClean="0">
                <a:solidFill>
                  <a:schemeClr val="tx1"/>
                </a:solidFill>
              </a:rPr>
              <a:t>تمرين رقم 1</a:t>
            </a:r>
            <a:endParaRPr lang="ar-JO" sz="4000" dirty="0">
              <a:solidFill>
                <a:schemeClr val="tx1"/>
              </a:solidFill>
            </a:endParaRPr>
          </a:p>
        </p:txBody>
      </p:sp>
      <p:sp>
        <p:nvSpPr>
          <p:cNvPr id="3" name="Text Placeholder 2"/>
          <p:cNvSpPr>
            <a:spLocks noGrp="1"/>
          </p:cNvSpPr>
          <p:nvPr>
            <p:ph type="body" idx="2"/>
          </p:nvPr>
        </p:nvSpPr>
        <p:spPr/>
        <p:txBody>
          <a:bodyPr/>
          <a:lstStyle/>
          <a:p>
            <a:r>
              <a:rPr lang="ar-LB" sz="4800" b="1" dirty="0" smtClean="0"/>
              <a:t>الأقنعة</a:t>
            </a:r>
            <a:endParaRPr lang="ar-JO" sz="4800" b="1" dirty="0"/>
          </a:p>
        </p:txBody>
      </p:sp>
      <p:sp>
        <p:nvSpPr>
          <p:cNvPr id="4" name="Content Placeholder 3"/>
          <p:cNvSpPr>
            <a:spLocks noGrp="1"/>
          </p:cNvSpPr>
          <p:nvPr>
            <p:ph sz="quarter" idx="1"/>
          </p:nvPr>
        </p:nvSpPr>
        <p:spPr>
          <a:xfrm>
            <a:off x="0" y="0"/>
            <a:ext cx="6096000" cy="6601968"/>
          </a:xfrm>
        </p:spPr>
        <p:txBody>
          <a:bodyPr/>
          <a:lstStyle/>
          <a:p>
            <a:pPr algn="justLow" eaLnBrk="1" hangingPunct="1">
              <a:lnSpc>
                <a:spcPct val="80000"/>
              </a:lnSpc>
            </a:pPr>
            <a:r>
              <a:rPr lang="ar-SA" sz="3600" b="1" dirty="0" smtClean="0"/>
              <a:t>يحتاج هذا النشاط إلى :</a:t>
            </a:r>
            <a:r>
              <a:rPr lang="ar-JO" sz="3600" b="1" dirty="0" smtClean="0"/>
              <a:t> </a:t>
            </a:r>
            <a:r>
              <a:rPr lang="ar-SA" sz="3600" b="1" dirty="0" smtClean="0"/>
              <a:t>صحون ورقية</a:t>
            </a:r>
            <a:r>
              <a:rPr lang="ar-JO" sz="3600" b="1" dirty="0" smtClean="0"/>
              <a:t>، </a:t>
            </a:r>
            <a:r>
              <a:rPr lang="ar-SA" sz="3600" b="1" dirty="0" smtClean="0"/>
              <a:t>أقلام تلوين</a:t>
            </a:r>
            <a:r>
              <a:rPr lang="ar-JO" sz="3600" b="1" dirty="0" smtClean="0"/>
              <a:t>، </a:t>
            </a:r>
            <a:r>
              <a:rPr lang="ar-SA" sz="3600" b="1" dirty="0" smtClean="0"/>
              <a:t>بودرة لامعة</a:t>
            </a:r>
            <a:r>
              <a:rPr lang="ar-JO" sz="3600" b="1" dirty="0" smtClean="0"/>
              <a:t>، </a:t>
            </a:r>
            <a:r>
              <a:rPr lang="ar-SA" sz="3600" b="1" dirty="0" smtClean="0"/>
              <a:t>صمغ</a:t>
            </a:r>
            <a:r>
              <a:rPr lang="ar-JO" sz="3600" b="1" dirty="0" smtClean="0"/>
              <a:t>، </a:t>
            </a:r>
            <a:r>
              <a:rPr lang="ar-SA" sz="3600" b="1" dirty="0" smtClean="0"/>
              <a:t>مكبس </a:t>
            </a:r>
            <a:r>
              <a:rPr lang="ar-JO" sz="3600" b="1" dirty="0" smtClean="0"/>
              <a:t>، </a:t>
            </a:r>
            <a:r>
              <a:rPr lang="ar-SA" sz="3600" b="1" dirty="0" smtClean="0"/>
              <a:t>مطاطات</a:t>
            </a:r>
            <a:r>
              <a:rPr lang="ar-JO" sz="3600" b="1" dirty="0" smtClean="0"/>
              <a:t>، </a:t>
            </a:r>
            <a:r>
              <a:rPr lang="ar-SA" sz="3600" b="1" dirty="0" smtClean="0"/>
              <a:t>مقصّات</a:t>
            </a:r>
          </a:p>
          <a:p>
            <a:pPr algn="justLow" eaLnBrk="1" hangingPunct="1">
              <a:lnSpc>
                <a:spcPct val="80000"/>
              </a:lnSpc>
            </a:pPr>
            <a:r>
              <a:rPr lang="ar-SA" sz="3600" b="1" dirty="0" smtClean="0"/>
              <a:t>أعطي كل تلميذ صحنا ً ورقيا ً وأطلب منهم صُنع قناع منه مستعملين الأقلام والبودره اللامعة والصمغ.</a:t>
            </a:r>
          </a:p>
          <a:p>
            <a:pPr algn="justLow" eaLnBrk="1" hangingPunct="1">
              <a:lnSpc>
                <a:spcPct val="80000"/>
              </a:lnSpc>
            </a:pPr>
            <a:r>
              <a:rPr lang="ar-SA" sz="3600" b="1" dirty="0" smtClean="0"/>
              <a:t>ساعدهم في قصّ ثقبين للعينين.</a:t>
            </a:r>
          </a:p>
          <a:p>
            <a:pPr algn="justLow" eaLnBrk="1" hangingPunct="1">
              <a:lnSpc>
                <a:spcPct val="80000"/>
              </a:lnSpc>
            </a:pPr>
            <a:r>
              <a:rPr lang="ar-SA" sz="3600" b="1" dirty="0" smtClean="0"/>
              <a:t>اكبسوا مطاطة على جانبيْ القناع كي يستطيعوا وضعه على وجههم.</a:t>
            </a:r>
          </a:p>
          <a:p>
            <a:pPr algn="justLow" eaLnBrk="1" hangingPunct="1">
              <a:lnSpc>
                <a:spcPct val="80000"/>
              </a:lnSpc>
            </a:pPr>
            <a:r>
              <a:rPr lang="ar-SA" sz="3600" b="1" dirty="0" smtClean="0"/>
              <a:t>لاحظوا اختلاف تلك الأقنعة وألوانها ولاحظوا تشابهها (الفم – الأنف – العينان – إلخ ...) </a:t>
            </a:r>
          </a:p>
          <a:p>
            <a:pPr algn="justLow" eaLnBrk="1" hangingPunct="1">
              <a:lnSpc>
                <a:spcPct val="80000"/>
              </a:lnSpc>
            </a:pPr>
            <a:r>
              <a:rPr lang="ar-SA" sz="3600" b="1" dirty="0" smtClean="0"/>
              <a:t>هكذا الناس إنهم مختلفون ومتشابهون في نفس الوقت.</a:t>
            </a:r>
            <a:endParaRPr lang="en-US" sz="3600" b="1"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629400" cy="2590800"/>
          </a:xfrm>
        </p:spPr>
        <p:txBody>
          <a:bodyPr>
            <a:normAutofit/>
          </a:bodyPr>
          <a:lstStyle/>
          <a:p>
            <a:pPr algn="ctr"/>
            <a:r>
              <a:rPr lang="ar-JO" sz="6000" dirty="0" smtClean="0">
                <a:solidFill>
                  <a:schemeClr val="tx1"/>
                </a:solidFill>
              </a:rPr>
              <a:t>مع تحياتي</a:t>
            </a:r>
            <a:br>
              <a:rPr lang="ar-JO" sz="6000" dirty="0" smtClean="0">
                <a:solidFill>
                  <a:schemeClr val="tx1"/>
                </a:solidFill>
              </a:rPr>
            </a:br>
            <a:r>
              <a:rPr lang="ar-JO" sz="6000" dirty="0" smtClean="0">
                <a:solidFill>
                  <a:schemeClr val="tx1"/>
                </a:solidFill>
              </a:rPr>
              <a:t> شكرا لحسن الاستماع</a:t>
            </a:r>
            <a:endParaRPr lang="ar-JO" sz="6000" dirty="0">
              <a:solidFill>
                <a:schemeClr val="tx1"/>
              </a:solidFill>
            </a:endParaRPr>
          </a:p>
        </p:txBody>
      </p:sp>
      <p:sp>
        <p:nvSpPr>
          <p:cNvPr id="3" name="Subtitle 2"/>
          <p:cNvSpPr>
            <a:spLocks noGrp="1"/>
          </p:cNvSpPr>
          <p:nvPr>
            <p:ph type="subTitle" idx="1"/>
          </p:nvPr>
        </p:nvSpPr>
        <p:spPr>
          <a:xfrm>
            <a:off x="304800" y="4876800"/>
            <a:ext cx="8839200" cy="1752600"/>
          </a:xfrm>
        </p:spPr>
        <p:txBody>
          <a:bodyPr/>
          <a:lstStyle/>
          <a:p>
            <a:pPr algn="ctr"/>
            <a:r>
              <a:rPr lang="ar-JO" sz="3200" dirty="0" smtClean="0">
                <a:solidFill>
                  <a:schemeClr val="tx1"/>
                </a:solidFill>
              </a:rPr>
              <a:t>د. رشاد </a:t>
            </a:r>
            <a:r>
              <a:rPr lang="ar-JO" sz="3200" dirty="0" smtClean="0">
                <a:solidFill>
                  <a:schemeClr val="tx1"/>
                </a:solidFill>
              </a:rPr>
              <a:t>طعمة</a:t>
            </a:r>
          </a:p>
          <a:p>
            <a:pPr algn="ctr"/>
            <a:r>
              <a:rPr lang="ar-JO" sz="3200" dirty="0" smtClean="0">
                <a:solidFill>
                  <a:schemeClr val="tx1"/>
                </a:solidFill>
              </a:rPr>
              <a:t>مساعد المفوض السياسي العام لشؤون التوجيه الوطني</a:t>
            </a:r>
            <a:endParaRPr lang="ar-JO" sz="3200" dirty="0" smtClean="0">
              <a:solidFill>
                <a:schemeClr val="tx1"/>
              </a:solidFill>
            </a:endParaRPr>
          </a:p>
          <a:p>
            <a:pPr algn="ctr"/>
            <a:r>
              <a:rPr lang="ar-JO" sz="3200" dirty="0" smtClean="0">
                <a:solidFill>
                  <a:schemeClr val="tx1"/>
                </a:solidFill>
              </a:rPr>
              <a:t>2019</a:t>
            </a:r>
            <a:r>
              <a:rPr lang="ar-JO" sz="4000" dirty="0" smtClean="0">
                <a:solidFill>
                  <a:schemeClr val="tx1"/>
                </a:solidFill>
              </a:rPr>
              <a:t>    </a:t>
            </a:r>
          </a:p>
          <a:p>
            <a:endParaRPr lang="ar-JO" sz="4000" dirty="0" smtClean="0">
              <a:solidFill>
                <a:schemeClr val="tx1"/>
              </a:solidFill>
            </a:endParaRPr>
          </a:p>
          <a:p>
            <a:endParaRPr lang="ar-JO" sz="4000" dirty="0" smtClean="0">
              <a:solidFill>
                <a:schemeClr val="tx1"/>
              </a:solidFill>
            </a:endParaRPr>
          </a:p>
          <a:p>
            <a:pPr algn="ctr"/>
            <a:endParaRPr lang="ar-JO" sz="4000"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pPr>
              <a:defRPr/>
            </a:pPr>
            <a:fld id="{B204E890-E23A-494E-8689-FE469F9C06F9}" type="slidenum">
              <a:rPr lang="en-US" smtClean="0"/>
              <a:pPr>
                <a:defRPr/>
              </a:pPr>
              <a:t>31</a:t>
            </a:fld>
            <a:endParaRPr lang="en-US"/>
          </a:p>
        </p:txBody>
      </p:sp>
      <p:pic>
        <p:nvPicPr>
          <p:cNvPr id="6" name="Picture 5" descr="71075_31677014714_3770812_n"/>
          <p:cNvPicPr>
            <a:picLocks noChangeAspect="1" noChangeArrowheads="1"/>
          </p:cNvPicPr>
          <p:nvPr/>
        </p:nvPicPr>
        <p:blipFill>
          <a:blip r:embed="rId2"/>
          <a:srcRect/>
          <a:stretch>
            <a:fillRect/>
          </a:stretch>
        </p:blipFill>
        <p:spPr bwMode="auto">
          <a:xfrm>
            <a:off x="3352800" y="2667000"/>
            <a:ext cx="2463800" cy="228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r" fontAlgn="auto">
              <a:spcAft>
                <a:spcPts val="0"/>
              </a:spcAft>
              <a:defRPr/>
            </a:pPr>
            <a:r>
              <a:rPr lang="ar-JO" sz="3600" b="1" dirty="0" smtClean="0"/>
              <a:t>                   </a:t>
            </a:r>
            <a:r>
              <a:rPr lang="ar-JO" sz="3600" b="1" dirty="0" smtClean="0">
                <a:solidFill>
                  <a:schemeClr val="tx1"/>
                </a:solidFill>
                <a:latin typeface="Arial" pitchFamily="34" charset="0"/>
                <a:cs typeface="Arial" pitchFamily="34" charset="0"/>
              </a:rPr>
              <a:t>الوطن</a:t>
            </a:r>
            <a:endParaRPr lang="ar-JO" sz="3600" b="1" dirty="0">
              <a:solidFill>
                <a:schemeClr val="tx1"/>
              </a:solidFill>
              <a:latin typeface="Arial" pitchFamily="34" charset="0"/>
              <a:cs typeface="Arial" pitchFamily="34" charset="0"/>
            </a:endParaRPr>
          </a:p>
        </p:txBody>
      </p:sp>
      <p:sp>
        <p:nvSpPr>
          <p:cNvPr id="10243"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a:t>1</a:t>
            </a:r>
          </a:p>
        </p:txBody>
      </p:sp>
      <p:sp>
        <p:nvSpPr>
          <p:cNvPr id="102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3EAEDDA-5D23-435B-8990-CCF264698D4E}" type="slidenum">
              <a:rPr lang="en-US"/>
              <a:pPr/>
              <a:t>4</a:t>
            </a:fld>
            <a:endParaRPr lang="en-US"/>
          </a:p>
        </p:txBody>
      </p:sp>
      <p:sp>
        <p:nvSpPr>
          <p:cNvPr id="5" name="Content Placeholder 4"/>
          <p:cNvSpPr>
            <a:spLocks noGrp="1"/>
          </p:cNvSpPr>
          <p:nvPr>
            <p:ph sz="quarter" idx="1"/>
          </p:nvPr>
        </p:nvSpPr>
        <p:spPr/>
        <p:txBody>
          <a:bodyPr>
            <a:normAutofit fontScale="92500" lnSpcReduction="20000"/>
          </a:bodyPr>
          <a:lstStyle/>
          <a:p>
            <a:pPr marL="274320" indent="-274320" fontAlgn="auto">
              <a:spcAft>
                <a:spcPts val="0"/>
              </a:spcAft>
              <a:buFont typeface="Wingdings"/>
              <a:buChar char=""/>
              <a:defRPr/>
            </a:pPr>
            <a:endParaRPr lang="ar-JO"/>
          </a:p>
        </p:txBody>
      </p:sp>
      <p:sp>
        <p:nvSpPr>
          <p:cNvPr id="6" name="Content Placeholder 5"/>
          <p:cNvSpPr>
            <a:spLocks noGrp="1"/>
          </p:cNvSpPr>
          <p:nvPr>
            <p:ph sz="quarter" idx="2"/>
          </p:nvPr>
        </p:nvSpPr>
        <p:spPr>
          <a:xfrm>
            <a:off x="4267200" y="1600200"/>
            <a:ext cx="4572000" cy="4572000"/>
          </a:xfrm>
        </p:spPr>
        <p:txBody>
          <a:bodyPr>
            <a:normAutofit fontScale="92500" lnSpcReduction="20000"/>
          </a:bodyPr>
          <a:lstStyle/>
          <a:p>
            <a:pPr marL="274320" indent="-274320" algn="justLow" fontAlgn="auto">
              <a:spcAft>
                <a:spcPts val="0"/>
              </a:spcAft>
              <a:buFont typeface="Wingdings"/>
              <a:buChar char=""/>
              <a:defRPr/>
            </a:pPr>
            <a:r>
              <a:rPr lang="ar-JO" sz="3800" b="1" dirty="0" smtClean="0"/>
              <a:t>لسان العرب: يُقصدُ بكلمة "وطن" المَنزل الذي يُقيمُ الفرد به، يُقال وَطَنَ بالمكان أي أقام فيه، وأوطن فلان أرض كذا وكذا أي اتخذ منها مسكناً ومقاماً.</a:t>
            </a:r>
          </a:p>
          <a:p>
            <a:pPr marL="274320" indent="-274320" algn="justLow" fontAlgn="auto">
              <a:spcAft>
                <a:spcPts val="0"/>
              </a:spcAft>
              <a:buFont typeface="Wingdings"/>
              <a:buChar char=""/>
              <a:defRPr/>
            </a:pPr>
            <a:endParaRPr lang="ar-JO" sz="3800" b="1" dirty="0" smtClean="0"/>
          </a:p>
          <a:p>
            <a:pPr marL="274320" indent="-274320" algn="justLow" fontAlgn="auto">
              <a:spcAft>
                <a:spcPts val="0"/>
              </a:spcAft>
              <a:buFont typeface="Wingdings"/>
              <a:buChar char=""/>
              <a:defRPr/>
            </a:pPr>
            <a:r>
              <a:rPr lang="ar-JO" sz="3800" b="1" dirty="0" smtClean="0"/>
              <a:t>المعجم الوسيط: يعني المكان الذي ينسب الفرد الانتماء له سواء ولد فيه ام لم يولد.</a:t>
            </a:r>
          </a:p>
          <a:p>
            <a:pPr marL="274320" indent="-274320" algn="justLow" fontAlgn="auto">
              <a:spcAft>
                <a:spcPts val="0"/>
              </a:spcAft>
              <a:buFont typeface="Wingdings"/>
              <a:buChar char=""/>
              <a:defRPr/>
            </a:pPr>
            <a:endParaRPr lang="ar-JO" sz="2800" b="1" dirty="0" smtClean="0"/>
          </a:p>
          <a:p>
            <a:pPr marL="274320" indent="-274320" algn="justLow" fontAlgn="auto">
              <a:spcAft>
                <a:spcPts val="0"/>
              </a:spcAft>
              <a:buFont typeface="Wingdings"/>
              <a:buNone/>
              <a:defRPr/>
            </a:pPr>
            <a:endParaRPr lang="ar-JO" dirty="0"/>
          </a:p>
        </p:txBody>
      </p:sp>
      <p:pic>
        <p:nvPicPr>
          <p:cNvPr id="10247" name="Picture 2" descr="C:\Users\Rtuameh\Desktop\ما_هو_تعريف_الوطن.jpg"/>
          <p:cNvPicPr>
            <a:picLocks noChangeAspect="1" noChangeArrowheads="1"/>
          </p:cNvPicPr>
          <p:nvPr/>
        </p:nvPicPr>
        <p:blipFill>
          <a:blip r:embed="rId2"/>
          <a:srcRect/>
          <a:stretch>
            <a:fillRect/>
          </a:stretch>
        </p:blipFill>
        <p:spPr bwMode="auto">
          <a:xfrm>
            <a:off x="533400" y="1600200"/>
            <a:ext cx="3657600" cy="4572000"/>
          </a:xfrm>
          <a:prstGeom prst="rect">
            <a:avLst/>
          </a:prstGeom>
          <a:noFill/>
          <a:ln w="9525">
            <a:noFill/>
            <a:miter lim="800000"/>
            <a:headEnd/>
            <a:tailEnd/>
          </a:ln>
        </p:spPr>
      </p:pic>
      <p:sp>
        <p:nvSpPr>
          <p:cNvPr id="8" name="Right Arrow 7"/>
          <p:cNvSpPr/>
          <p:nvPr/>
        </p:nvSpPr>
        <p:spPr>
          <a:xfrm rot="10800000">
            <a:off x="2438400" y="685800"/>
            <a:ext cx="1981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JO"/>
          </a:p>
        </p:txBody>
      </p:sp>
      <p:sp>
        <p:nvSpPr>
          <p:cNvPr id="11267" name="Content Placeholder 2"/>
          <p:cNvSpPr>
            <a:spLocks noGrp="1"/>
          </p:cNvSpPr>
          <p:nvPr>
            <p:ph sz="quarter" idx="1"/>
          </p:nvPr>
        </p:nvSpPr>
        <p:spPr>
          <a:xfrm>
            <a:off x="228600" y="1371600"/>
            <a:ext cx="8458200" cy="5102225"/>
          </a:xfrm>
        </p:spPr>
        <p:txBody>
          <a:bodyPr/>
          <a:lstStyle/>
          <a:p>
            <a:pPr algn="justLow"/>
            <a:r>
              <a:rPr lang="ar-JO" sz="3200" b="1" dirty="0" smtClean="0"/>
              <a:t>خلاصة: الوطن ليس علاقة عابرة، مؤقتة وقصيرة، بل هو مجموعة من العلاقات الإنسانية والعاطفية والثقافية والمادية.</a:t>
            </a:r>
            <a:r>
              <a:rPr lang="ar-JO" sz="3200" b="1" dirty="0" smtClean="0">
                <a:latin typeface="Arial" pitchFamily="34" charset="0"/>
                <a:cs typeface="Arial" pitchFamily="34" charset="0"/>
              </a:rPr>
              <a:t> وطنك هو أهلك وأقرباؤك وأحبابك فإذا امتلكتهم تحول إلى حاجتك الملحة إلى الأمن والتعليم والتطبيب والكفاية المالية. وإذا امتلكت هذين الجزءين صار الوطن، هو حقك في الحياة بحرية، وحقك في الترقي بعدل. وإذا امتلكت </a:t>
            </a:r>
            <a:r>
              <a:rPr lang="ar-JO" sz="3200" b="1" dirty="0" smtClean="0"/>
              <a:t>هذه الأجزاء الثلاثة يصر وطنك هو العادات والتقاليد. أما اذا امتلكت هذه الأجزاء الأربعة الرئيسة، يتحول الوطن بالنسبة إليك إلى خيط من نور تتعلق به آلاف الأشياء. </a:t>
            </a:r>
            <a:endParaRPr lang="en-US" sz="3200" b="1" dirty="0" smtClean="0"/>
          </a:p>
          <a:p>
            <a:endParaRPr lang="en-US" dirty="0" smtClean="0"/>
          </a:p>
          <a:p>
            <a:endParaRPr lang="ar-JO" dirty="0" smtClean="0"/>
          </a:p>
        </p:txBody>
      </p:sp>
      <p:sp>
        <p:nvSpPr>
          <p:cNvPr id="11268"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3AC523E-C4E3-4773-A6F5-3319A893F78C}" type="slidenum">
              <a:rPr lang="en-US"/>
              <a:pPr/>
              <a:t>5</a:t>
            </a:fld>
            <a:endParaRPr lang="en-US"/>
          </a:p>
        </p:txBody>
      </p:sp>
      <p:sp>
        <p:nvSpPr>
          <p:cNvPr id="11269" name="Footer Placeholder 4"/>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990600"/>
          </a:xfrm>
        </p:spPr>
        <p:txBody>
          <a:bodyPr/>
          <a:lstStyle/>
          <a:p>
            <a:pPr algn="r" fontAlgn="auto">
              <a:spcAft>
                <a:spcPts val="0"/>
              </a:spcAft>
              <a:defRPr/>
            </a:pPr>
            <a:r>
              <a:rPr lang="ar-JO" sz="4000" b="1" dirty="0" smtClean="0">
                <a:solidFill>
                  <a:schemeClr val="tx1"/>
                </a:solidFill>
              </a:rPr>
              <a:t>           </a:t>
            </a:r>
            <a:r>
              <a:rPr lang="ar-JO" sz="4000" b="1" dirty="0" smtClean="0">
                <a:solidFill>
                  <a:schemeClr val="tx1"/>
                </a:solidFill>
                <a:latin typeface="Arial" pitchFamily="34" charset="0"/>
                <a:cs typeface="Arial" pitchFamily="34" charset="0"/>
              </a:rPr>
              <a:t>  الدولة</a:t>
            </a:r>
            <a:endParaRPr lang="ar-JO" sz="4000" b="1" dirty="0">
              <a:solidFill>
                <a:schemeClr val="tx1"/>
              </a:solidFill>
              <a:latin typeface="Arial" pitchFamily="34" charset="0"/>
              <a:cs typeface="Arial" pitchFamily="34" charset="0"/>
            </a:endParaRPr>
          </a:p>
        </p:txBody>
      </p:sp>
      <p:sp>
        <p:nvSpPr>
          <p:cNvPr id="12291"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a:t>1</a:t>
            </a:r>
          </a:p>
        </p:txBody>
      </p:sp>
      <p:sp>
        <p:nvSpPr>
          <p:cNvPr id="122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20ADA73-143D-47DB-9053-F4748080BD27}" type="slidenum">
              <a:rPr lang="en-US"/>
              <a:pPr/>
              <a:t>6</a:t>
            </a:fld>
            <a:endParaRPr lang="en-US"/>
          </a:p>
        </p:txBody>
      </p:sp>
      <p:sp>
        <p:nvSpPr>
          <p:cNvPr id="12293" name="Content Placeholder 4"/>
          <p:cNvSpPr>
            <a:spLocks noGrp="1"/>
          </p:cNvSpPr>
          <p:nvPr>
            <p:ph sz="quarter" idx="2"/>
          </p:nvPr>
        </p:nvSpPr>
        <p:spPr/>
        <p:txBody>
          <a:bodyPr/>
          <a:lstStyle/>
          <a:p>
            <a:endParaRPr lang="ar-JO" smtClean="0"/>
          </a:p>
        </p:txBody>
      </p:sp>
      <p:sp>
        <p:nvSpPr>
          <p:cNvPr id="6" name="Content Placeholder 5"/>
          <p:cNvSpPr>
            <a:spLocks noGrp="1"/>
          </p:cNvSpPr>
          <p:nvPr>
            <p:ph sz="quarter" idx="4"/>
          </p:nvPr>
        </p:nvSpPr>
        <p:spPr>
          <a:xfrm>
            <a:off x="4267200" y="2209800"/>
            <a:ext cx="4648200" cy="4038600"/>
          </a:xfrm>
        </p:spPr>
        <p:txBody>
          <a:bodyPr>
            <a:noAutofit/>
          </a:bodyPr>
          <a:lstStyle/>
          <a:p>
            <a:pPr marL="274320" indent="-274320" algn="justLow" fontAlgn="auto">
              <a:spcAft>
                <a:spcPts val="0"/>
              </a:spcAft>
              <a:buFont typeface="Wingdings"/>
              <a:buChar char=""/>
              <a:defRPr/>
            </a:pPr>
            <a:r>
              <a:rPr lang="ar-JO" sz="3200" b="1" dirty="0" smtClean="0"/>
              <a:t>تعرّف الدولة بأنّها كيان قانوني، وسياسي ذاتي الحكم، يمتلك مساحةً معينةً من الأرض، التي يسكنها مجموعة من الأشخاص التابعين لأمةٍ واحدة، أو لمجموعةٍ من الأمم، ومعترف بها كعضو في الامم المتحدة.</a:t>
            </a:r>
            <a:br>
              <a:rPr lang="ar-JO" sz="3200" b="1" dirty="0" smtClean="0"/>
            </a:br>
            <a:endParaRPr lang="ar-JO" sz="3200" b="1" dirty="0"/>
          </a:p>
        </p:txBody>
      </p:sp>
      <p:sp>
        <p:nvSpPr>
          <p:cNvPr id="12295" name="Text Placeholder 6"/>
          <p:cNvSpPr>
            <a:spLocks noGrp="1"/>
          </p:cNvSpPr>
          <p:nvPr>
            <p:ph type="body" sz="quarter" idx="1"/>
          </p:nvPr>
        </p:nvSpPr>
        <p:spPr>
          <a:xfrm>
            <a:off x="457200" y="1570038"/>
            <a:ext cx="3657600" cy="658812"/>
          </a:xfrm>
        </p:spPr>
        <p:txBody>
          <a:bodyPr/>
          <a:lstStyle/>
          <a:p>
            <a:endParaRPr lang="ar-JO" smtClean="0"/>
          </a:p>
        </p:txBody>
      </p:sp>
      <p:sp>
        <p:nvSpPr>
          <p:cNvPr id="12296" name="Text Placeholder 7"/>
          <p:cNvSpPr>
            <a:spLocks noGrp="1"/>
          </p:cNvSpPr>
          <p:nvPr>
            <p:ph type="body" sz="quarter" idx="3"/>
          </p:nvPr>
        </p:nvSpPr>
        <p:spPr>
          <a:xfrm>
            <a:off x="4343400" y="1570038"/>
            <a:ext cx="3657600" cy="658812"/>
          </a:xfrm>
        </p:spPr>
        <p:txBody>
          <a:bodyPr/>
          <a:lstStyle/>
          <a:p>
            <a:r>
              <a:rPr lang="ar-JO" sz="3200" smtClean="0"/>
              <a:t>مفهوم الدولة</a:t>
            </a:r>
          </a:p>
        </p:txBody>
      </p:sp>
      <p:sp>
        <p:nvSpPr>
          <p:cNvPr id="9" name="Right Arrow 8"/>
          <p:cNvSpPr/>
          <p:nvPr/>
        </p:nvSpPr>
        <p:spPr>
          <a:xfrm rot="10800000">
            <a:off x="3200400" y="685800"/>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pic>
        <p:nvPicPr>
          <p:cNvPr id="12298" name="Picture 2" descr="C:\Users\Rtuameh\Desktop\ما_هي_الدولة.jpg"/>
          <p:cNvPicPr>
            <a:picLocks noChangeAspect="1" noChangeArrowheads="1"/>
          </p:cNvPicPr>
          <p:nvPr/>
        </p:nvPicPr>
        <p:blipFill>
          <a:blip r:embed="rId2"/>
          <a:srcRect/>
          <a:stretch>
            <a:fillRect/>
          </a:stretch>
        </p:blipFill>
        <p:spPr bwMode="auto">
          <a:xfrm>
            <a:off x="457200" y="2286000"/>
            <a:ext cx="3657600" cy="3962400"/>
          </a:xfrm>
          <a:prstGeom prst="rect">
            <a:avLst/>
          </a:prstGeom>
          <a:noFill/>
          <a:ln w="9525">
            <a:noFill/>
            <a:miter lim="800000"/>
            <a:headEnd/>
            <a:tailEnd/>
          </a:ln>
        </p:spPr>
      </p:pic>
      <p:pic>
        <p:nvPicPr>
          <p:cNvPr id="12299" name="Picture 3" descr="C:\Users\Rtuameh\Desktop\أهمية_الموقع_الجغرافي_للوطن_العربي.jpg"/>
          <p:cNvPicPr>
            <a:picLocks noChangeAspect="1" noChangeArrowheads="1"/>
          </p:cNvPicPr>
          <p:nvPr/>
        </p:nvPicPr>
        <p:blipFill>
          <a:blip r:embed="rId3"/>
          <a:srcRect/>
          <a:stretch>
            <a:fillRect/>
          </a:stretch>
        </p:blipFill>
        <p:spPr bwMode="auto">
          <a:xfrm>
            <a:off x="457200" y="2286000"/>
            <a:ext cx="3657600" cy="4038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justLow"/>
            <a:r>
              <a:rPr lang="ar-JO" sz="3200" b="1" dirty="0" smtClean="0"/>
              <a:t>الدولة هي الشكل التنفيذي والمؤسساتي للوطن.</a:t>
            </a:r>
          </a:p>
          <a:p>
            <a:pPr algn="justLow">
              <a:buNone/>
            </a:pPr>
            <a:endParaRPr lang="ar-JO" sz="3200" b="1" dirty="0" smtClean="0"/>
          </a:p>
          <a:p>
            <a:pPr algn="justLow"/>
            <a:r>
              <a:rPr lang="ar-MA" sz="3200" b="1" dirty="0" smtClean="0"/>
              <a:t>هي مؤسسة سياسية تحرص على تنظيم المجتمع بإشراك المواطنين.</a:t>
            </a:r>
            <a:endParaRPr lang="ar-JO" sz="3200" b="1" dirty="0" smtClean="0"/>
          </a:p>
          <a:p>
            <a:pPr algn="justLow">
              <a:buNone/>
            </a:pPr>
            <a:endParaRPr lang="ar-JO" sz="3200" b="1" dirty="0" smtClean="0"/>
          </a:p>
          <a:p>
            <a:pPr algn="justLow"/>
            <a:r>
              <a:rPr lang="ar-MA" sz="3200" b="1" dirty="0" smtClean="0"/>
              <a:t>دولة الحق والقانون تجعل المواطن في صدارة اهتماماتها.</a:t>
            </a:r>
            <a:endParaRPr lang="ar-JO" sz="3200" b="1" dirty="0" smtClean="0"/>
          </a:p>
          <a:p>
            <a:endParaRPr lang="ar-JO" dirty="0"/>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7</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fontAlgn="auto">
              <a:spcAft>
                <a:spcPts val="0"/>
              </a:spcAft>
              <a:defRPr/>
            </a:pPr>
            <a:r>
              <a:rPr lang="ar-JO" sz="4000" b="1" dirty="0" smtClean="0">
                <a:solidFill>
                  <a:schemeClr val="tx1"/>
                </a:solidFill>
              </a:rPr>
              <a:t>    العرق والاثنية</a:t>
            </a:r>
            <a:endParaRPr lang="ar-JO" sz="4000" b="1" dirty="0">
              <a:solidFill>
                <a:schemeClr val="tx1"/>
              </a:solidFill>
            </a:endParaRPr>
          </a:p>
        </p:txBody>
      </p:sp>
      <p:sp>
        <p:nvSpPr>
          <p:cNvPr id="13315"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a:t>1</a:t>
            </a:r>
          </a:p>
        </p:txBody>
      </p:sp>
      <p:sp>
        <p:nvSpPr>
          <p:cNvPr id="133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4E5C1A-ADD3-4367-BDC3-1EDCABD4CD1E}" type="slidenum">
              <a:rPr lang="en-US"/>
              <a:pPr/>
              <a:t>8</a:t>
            </a:fld>
            <a:endParaRPr lang="en-US"/>
          </a:p>
        </p:txBody>
      </p:sp>
      <p:sp>
        <p:nvSpPr>
          <p:cNvPr id="5" name="Content Placeholder 4"/>
          <p:cNvSpPr>
            <a:spLocks noGrp="1"/>
          </p:cNvSpPr>
          <p:nvPr>
            <p:ph sz="quarter" idx="2"/>
          </p:nvPr>
        </p:nvSpPr>
        <p:spPr>
          <a:xfrm>
            <a:off x="152400" y="2362200"/>
            <a:ext cx="3962400" cy="3886200"/>
          </a:xfrm>
        </p:spPr>
        <p:txBody>
          <a:bodyPr>
            <a:noAutofit/>
          </a:bodyPr>
          <a:lstStyle/>
          <a:p>
            <a:pPr marL="274320" indent="-274320" algn="justLow" fontAlgn="auto">
              <a:spcAft>
                <a:spcPts val="0"/>
              </a:spcAft>
              <a:buFont typeface="Wingdings"/>
              <a:buChar char=""/>
              <a:defRPr/>
            </a:pPr>
            <a:r>
              <a:rPr lang="ar-SA" sz="3200" b="1" dirty="0" smtClean="0"/>
              <a:t>لا يقتصر </a:t>
            </a:r>
            <a:r>
              <a:rPr lang="ar-JO" sz="3200" b="1" dirty="0" smtClean="0"/>
              <a:t>مفهوم الاثنية </a:t>
            </a:r>
            <a:r>
              <a:rPr lang="ar-SA" sz="3200" b="1" dirty="0" smtClean="0"/>
              <a:t>على الخصائص البيولوجية، بل يتعداها إلى الكثير من الأبعاد الثقافية وغيرها من الجوانب غير المادية في تكوين الهوية</a:t>
            </a:r>
            <a:r>
              <a:rPr lang="ar-JO" sz="3200" b="1" dirty="0" smtClean="0"/>
              <a:t>. ليس بالضروري‭ ‬أن‭ ‬تشترك‭ ‬في‭ ‬رابطة‭ ‬الدم‭ ‬الحقيقي.‭</a:t>
            </a:r>
            <a:endParaRPr lang="ar-JO" sz="3200" b="1" dirty="0"/>
          </a:p>
        </p:txBody>
      </p:sp>
      <p:sp>
        <p:nvSpPr>
          <p:cNvPr id="13318" name="Content Placeholder 5"/>
          <p:cNvSpPr>
            <a:spLocks noGrp="1"/>
          </p:cNvSpPr>
          <p:nvPr>
            <p:ph sz="quarter" idx="4"/>
          </p:nvPr>
        </p:nvSpPr>
        <p:spPr>
          <a:xfrm>
            <a:off x="4371975" y="2362200"/>
            <a:ext cx="4391025" cy="3886200"/>
          </a:xfrm>
        </p:spPr>
        <p:txBody>
          <a:bodyPr/>
          <a:lstStyle/>
          <a:p>
            <a:pPr algn="justLow"/>
            <a:r>
              <a:rPr lang="ar-SA" sz="3200" b="1" dirty="0" smtClean="0"/>
              <a:t>يشير مصطلح العرق إلى مجموعة من البشر الذين يتشاركون خصائص جسدية متشابهة ومميزة</a:t>
            </a:r>
            <a:r>
              <a:rPr lang="ar-JO" sz="3200" b="1" dirty="0" smtClean="0"/>
              <a:t>.</a:t>
            </a:r>
          </a:p>
          <a:p>
            <a:pPr algn="justLow"/>
            <a:r>
              <a:rPr lang="ar-SA" sz="3200" b="1" dirty="0" smtClean="0"/>
              <a:t>ارتبط مصطلح العرق بالأساس على افتراض اللا تكافؤ بين بني البشر بالاستناد إلى مبررات بيولوجية.</a:t>
            </a:r>
            <a:endParaRPr lang="ar-JO" sz="3200" b="1" dirty="0" smtClean="0"/>
          </a:p>
        </p:txBody>
      </p:sp>
      <p:sp>
        <p:nvSpPr>
          <p:cNvPr id="13319" name="Text Placeholder 6"/>
          <p:cNvSpPr>
            <a:spLocks noGrp="1"/>
          </p:cNvSpPr>
          <p:nvPr>
            <p:ph type="body" sz="quarter" idx="1"/>
          </p:nvPr>
        </p:nvSpPr>
        <p:spPr>
          <a:xfrm>
            <a:off x="457200" y="1570038"/>
            <a:ext cx="3657600" cy="658812"/>
          </a:xfrm>
        </p:spPr>
        <p:txBody>
          <a:bodyPr/>
          <a:lstStyle/>
          <a:p>
            <a:pPr algn="ctr"/>
            <a:r>
              <a:rPr lang="ar-JO" sz="3600" smtClean="0"/>
              <a:t>الاثنية</a:t>
            </a:r>
          </a:p>
        </p:txBody>
      </p:sp>
      <p:sp>
        <p:nvSpPr>
          <p:cNvPr id="13320" name="Text Placeholder 7"/>
          <p:cNvSpPr>
            <a:spLocks noGrp="1"/>
          </p:cNvSpPr>
          <p:nvPr>
            <p:ph type="body" sz="quarter" idx="3"/>
          </p:nvPr>
        </p:nvSpPr>
        <p:spPr>
          <a:xfrm>
            <a:off x="4343400" y="1570038"/>
            <a:ext cx="3657600" cy="658812"/>
          </a:xfrm>
        </p:spPr>
        <p:txBody>
          <a:bodyPr/>
          <a:lstStyle/>
          <a:p>
            <a:pPr algn="ctr"/>
            <a:r>
              <a:rPr lang="ar-JO" sz="3600" dirty="0" smtClean="0"/>
              <a:t>العرق</a:t>
            </a:r>
          </a:p>
        </p:txBody>
      </p:sp>
      <p:sp>
        <p:nvSpPr>
          <p:cNvPr id="9" name="Right Arrow 8"/>
          <p:cNvSpPr/>
          <p:nvPr/>
        </p:nvSpPr>
        <p:spPr>
          <a:xfrm rot="10800000">
            <a:off x="2895600" y="990600"/>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2"/>
          </p:nvPr>
        </p:nvSpPr>
        <p:spPr>
          <a:xfrm>
            <a:off x="152400" y="2362200"/>
            <a:ext cx="3962400" cy="3886200"/>
          </a:xfrm>
        </p:spPr>
        <p:txBody>
          <a:bodyPr/>
          <a:lstStyle/>
          <a:p>
            <a:pPr algn="justLow"/>
            <a:r>
              <a:rPr lang="ar-SA" sz="3200" b="1" dirty="0" smtClean="0"/>
              <a:t>فيعطي انطباعاً بأن الفروق </a:t>
            </a:r>
            <a:r>
              <a:rPr lang="ar-JO" sz="3200" b="1" dirty="0" smtClean="0"/>
              <a:t>الثقافية </a:t>
            </a:r>
            <a:r>
              <a:rPr lang="ar-SA" sz="3200" b="1" dirty="0" smtClean="0"/>
              <a:t>مكتسبة بفعل الاحتكاك مع المجتمع</a:t>
            </a:r>
            <a:r>
              <a:rPr lang="en-US" sz="3200" b="1" dirty="0" smtClean="0"/>
              <a:t>.</a:t>
            </a:r>
            <a:endParaRPr lang="ar-JO" sz="3200" b="1" dirty="0" smtClean="0"/>
          </a:p>
          <a:p>
            <a:pPr algn="justLow"/>
            <a:r>
              <a:rPr lang="ar-JO" sz="3200" b="1" dirty="0" smtClean="0"/>
              <a:t>يعتبر</a:t>
            </a:r>
            <a:r>
              <a:rPr lang="ar-SA" sz="3200" b="1" dirty="0" smtClean="0"/>
              <a:t> مصطلحاً لا يدعو إلى توليد الكراهية والعنصرية ضد الفئات المختلفة بين بني البشر</a:t>
            </a:r>
            <a:r>
              <a:rPr lang="en-US" sz="3200" b="1" dirty="0" smtClean="0"/>
              <a:t>.</a:t>
            </a:r>
            <a:br>
              <a:rPr lang="en-US" sz="3200" b="1" dirty="0" smtClean="0"/>
            </a:br>
            <a:r>
              <a:rPr lang="en-US" dirty="0" smtClean="0"/>
              <a:t/>
            </a:r>
            <a:br>
              <a:rPr lang="en-US" dirty="0" smtClean="0"/>
            </a:br>
            <a:endParaRPr lang="ar-JO" dirty="0"/>
          </a:p>
        </p:txBody>
      </p:sp>
      <p:sp>
        <p:nvSpPr>
          <p:cNvPr id="4" name="Content Placeholder 3"/>
          <p:cNvSpPr>
            <a:spLocks noGrp="1"/>
          </p:cNvSpPr>
          <p:nvPr>
            <p:ph sz="quarter" idx="4"/>
          </p:nvPr>
        </p:nvSpPr>
        <p:spPr>
          <a:xfrm>
            <a:off x="4371975" y="2362200"/>
            <a:ext cx="4391026" cy="3886200"/>
          </a:xfrm>
        </p:spPr>
        <p:txBody>
          <a:bodyPr/>
          <a:lstStyle/>
          <a:p>
            <a:pPr algn="justLow">
              <a:buNone/>
            </a:pPr>
            <a:endParaRPr lang="ar-JO" sz="2800" b="1" dirty="0" smtClean="0"/>
          </a:p>
          <a:p>
            <a:pPr algn="justLow"/>
            <a:r>
              <a:rPr lang="ar-SA" sz="3200" b="1" dirty="0" smtClean="0"/>
              <a:t>يعطي مصطلح العرق انطباعاً بأن الفروق في الخصائص الثقافية هي فروق فطرية غير قابلة للتغير لأنها نابعة من أسس بيولوجية</a:t>
            </a:r>
            <a:r>
              <a:rPr lang="ar-JO" sz="3200" b="1" dirty="0" smtClean="0"/>
              <a:t>، وبالتالي اضحى ينعت بالعنصرية.</a:t>
            </a:r>
            <a:endParaRPr lang="ar-JO" sz="3200" b="1" dirty="0"/>
          </a:p>
        </p:txBody>
      </p:sp>
      <p:sp>
        <p:nvSpPr>
          <p:cNvPr id="5" name="Text Placeholder 4"/>
          <p:cNvSpPr>
            <a:spLocks noGrp="1"/>
          </p:cNvSpPr>
          <p:nvPr>
            <p:ph type="body" sz="quarter" idx="1"/>
          </p:nvPr>
        </p:nvSpPr>
        <p:spPr/>
        <p:txBody>
          <a:bodyPr/>
          <a:lstStyle/>
          <a:p>
            <a:pPr algn="ctr"/>
            <a:r>
              <a:rPr lang="ar-JO" sz="3600" dirty="0" smtClean="0"/>
              <a:t>الاثنية</a:t>
            </a:r>
            <a:endParaRPr lang="ar-JO" sz="3600" dirty="0"/>
          </a:p>
        </p:txBody>
      </p:sp>
      <p:sp>
        <p:nvSpPr>
          <p:cNvPr id="6" name="Text Placeholder 5"/>
          <p:cNvSpPr>
            <a:spLocks noGrp="1"/>
          </p:cNvSpPr>
          <p:nvPr>
            <p:ph type="body" sz="quarter" idx="3"/>
          </p:nvPr>
        </p:nvSpPr>
        <p:spPr/>
        <p:txBody>
          <a:bodyPr/>
          <a:lstStyle/>
          <a:p>
            <a:pPr algn="ctr"/>
            <a:endParaRPr lang="ar-JO" sz="3600" dirty="0" smtClean="0"/>
          </a:p>
          <a:p>
            <a:pPr algn="ctr"/>
            <a:r>
              <a:rPr lang="ar-JO" sz="3600" dirty="0" smtClean="0"/>
              <a:t>العرق</a:t>
            </a:r>
          </a:p>
          <a:p>
            <a:pPr algn="ctr"/>
            <a:endParaRPr lang="ar-JO" sz="3600" dirty="0"/>
          </a:p>
        </p:txBody>
      </p:sp>
      <p:sp>
        <p:nvSpPr>
          <p:cNvPr id="7" name="Footer Placeholder 6"/>
          <p:cNvSpPr>
            <a:spLocks noGrp="1"/>
          </p:cNvSpPr>
          <p:nvPr>
            <p:ph type="ftr" sz="quarter" idx="11"/>
          </p:nvPr>
        </p:nvSpPr>
        <p:spPr>
          <a:xfrm rot="5400000">
            <a:off x="6870700" y="3856038"/>
            <a:ext cx="3200400" cy="126999"/>
          </a:xfrm>
        </p:spPr>
        <p:txBody>
          <a:bodyPr/>
          <a:lstStyle/>
          <a:p>
            <a:pPr>
              <a:defRPr/>
            </a:pPr>
            <a:r>
              <a:rPr lang="en-US" dirty="0" smtClean="0"/>
              <a:t>1</a:t>
            </a:r>
            <a:endParaRPr lang="en-US" dirty="0"/>
          </a:p>
        </p:txBody>
      </p:sp>
      <p:sp>
        <p:nvSpPr>
          <p:cNvPr id="8" name="Slide Number Placeholder 7"/>
          <p:cNvSpPr>
            <a:spLocks noGrp="1"/>
          </p:cNvSpPr>
          <p:nvPr>
            <p:ph type="sldNum" sz="quarter" idx="12"/>
          </p:nvPr>
        </p:nvSpPr>
        <p:spPr/>
        <p:txBody>
          <a:bodyPr/>
          <a:lstStyle/>
          <a:p>
            <a:pPr>
              <a:defRPr/>
            </a:pPr>
            <a:fld id="{517B706E-E217-4FE0-B3DD-77799D5DCA21}"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3294</TotalTime>
  <Words>1132</Words>
  <Application>Microsoft Office PowerPoint</Application>
  <PresentationFormat>On-screen Show (4:3)</PresentationFormat>
  <Paragraphs>188</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Slide 1</vt:lpstr>
      <vt:lpstr>Slide 2</vt:lpstr>
      <vt:lpstr>  مفهوم  </vt:lpstr>
      <vt:lpstr>                   الوطن</vt:lpstr>
      <vt:lpstr>Slide 5</vt:lpstr>
      <vt:lpstr>             الدولة</vt:lpstr>
      <vt:lpstr>Slide 7</vt:lpstr>
      <vt:lpstr>    العرق والاثنية</vt:lpstr>
      <vt:lpstr>Slide 9</vt:lpstr>
      <vt:lpstr>من هو المواطن؟</vt:lpstr>
      <vt:lpstr>المواطنة عضوية كاملة للفرد في المجتمع</vt:lpstr>
      <vt:lpstr>المواطنة تطبيق لحقوق الإنسان</vt:lpstr>
      <vt:lpstr>مظاهر المواطنة </vt:lpstr>
      <vt:lpstr>مظاهر المواطنة </vt:lpstr>
      <vt:lpstr>مظاهر المواطنة </vt:lpstr>
      <vt:lpstr>مظاهر المواطنة </vt:lpstr>
      <vt:lpstr>مظاهر المواطنة</vt:lpstr>
      <vt:lpstr>مظاهر المواطنة </vt:lpstr>
      <vt:lpstr>مظاهر المواطنة</vt:lpstr>
      <vt:lpstr>مظاهر المواطنة</vt:lpstr>
      <vt:lpstr>مظاهر المواطنة</vt:lpstr>
      <vt:lpstr>مظاهر المواطنة</vt:lpstr>
      <vt:lpstr>مظاهر المواطنة</vt:lpstr>
      <vt:lpstr>مظاهر المواطنة</vt:lpstr>
      <vt:lpstr>مظاهر المواطنة</vt:lpstr>
      <vt:lpstr>مظاهر المواطنة </vt:lpstr>
      <vt:lpstr>خلاصة حول المفهوم</vt:lpstr>
      <vt:lpstr>Slide 28</vt:lpstr>
      <vt:lpstr>Slide 29</vt:lpstr>
      <vt:lpstr>تمرين رقم 1</vt:lpstr>
      <vt:lpstr>مع تحياتي  شكرا لحسن الاستماع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Bisan Co</dc:creator>
  <cp:lastModifiedBy>RTuameh</cp:lastModifiedBy>
  <cp:revision>348</cp:revision>
  <dcterms:created xsi:type="dcterms:W3CDTF">2017-01-21T12:37:09Z</dcterms:created>
  <dcterms:modified xsi:type="dcterms:W3CDTF">2019-10-29T21:13:48Z</dcterms:modified>
</cp:coreProperties>
</file>